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4"/>
  </p:sldMasterIdLst>
  <p:notesMasterIdLst>
    <p:notesMasterId r:id="rId14"/>
  </p:notesMasterIdLst>
  <p:sldIdLst>
    <p:sldId id="274" r:id="rId5"/>
    <p:sldId id="268" r:id="rId6"/>
    <p:sldId id="289" r:id="rId7"/>
    <p:sldId id="282" r:id="rId8"/>
    <p:sldId id="286" r:id="rId9"/>
    <p:sldId id="285" r:id="rId10"/>
    <p:sldId id="287" r:id="rId11"/>
    <p:sldId id="288" r:id="rId12"/>
    <p:sldId id="273" r:id="rId13"/>
  </p:sldIdLst>
  <p:sldSz cx="9144000" cy="5143500" type="screen16x9"/>
  <p:notesSz cx="6858000" cy="9144000"/>
  <p:embeddedFontLst>
    <p:embeddedFont>
      <p:font typeface="Assistant" pitchFamily="2" charset="-79"/>
      <p:regular r:id="rId15"/>
      <p:bold r:id="rId16"/>
    </p:embeddedFont>
    <p:embeddedFont>
      <p:font typeface="Assistant ExtraLight" pitchFamily="2" charset="-79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egoe UI" panose="020B0502040204020203" pitchFamily="34" charset="0"/>
      <p:regular r:id="rId23"/>
      <p:bold r:id="rId24"/>
      <p:italic r:id="rId25"/>
      <p:boldItalic r:id="rId26"/>
    </p:embeddedFont>
    <p:embeddedFont>
      <p:font typeface="Source Sans Pro" panose="020B0503030403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671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53A010-D0BB-8922-C98D-BB27EAD72CA4}" v="107" dt="2021-07-21T21:35:55.823"/>
  </p1510:revLst>
</p1510:revInfo>
</file>

<file path=ppt/tableStyles.xml><?xml version="1.0" encoding="utf-8"?>
<a:tblStyleLst xmlns:a="http://schemas.openxmlformats.org/drawingml/2006/main" def="{B0231E00-E969-4B0F-B258-357D49B6DC86}">
  <a:tblStyle styleId="{B0231E00-E969-4B0F-B258-357D49B6DC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8032619-8B5E-47C4-8852-FF0717118A5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pos="4671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dc071408fb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dc071408fb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dc071408fb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dc071408fb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456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db0b09194e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db0b09194e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Negociaciones Internacionales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 t="20969" r="18273" b="2228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2540750" y="1731275"/>
            <a:ext cx="6120600" cy="15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2719250" y="1399750"/>
            <a:ext cx="437400" cy="133800"/>
          </a:xfrm>
          <a:prstGeom prst="rect">
            <a:avLst/>
          </a:prstGeom>
          <a:solidFill>
            <a:srgbClr val="A945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713">
          <p15:clr>
            <a:srgbClr val="FA7B17"/>
          </p15:clr>
        </p15:guide>
        <p15:guide id="2" pos="2160">
          <p15:clr>
            <a:srgbClr val="FA7B17"/>
          </p15:clr>
        </p15:guide>
        <p15:guide id="3" orient="horz" pos="792">
          <p15:clr>
            <a:srgbClr val="FA7B17"/>
          </p15:clr>
        </p15:guide>
        <p15:guide id="4" orient="horz" pos="336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CSI">
  <p:cSld name="TITLE_1_1_1_1_1_1_1_1_1_1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3"/>
          <p:cNvPicPr preferRelativeResize="0"/>
          <p:nvPr/>
        </p:nvPicPr>
        <p:blipFill rotWithShape="1">
          <a:blip r:embed="rId2">
            <a:alphaModFix/>
          </a:blip>
          <a:srcRect l="15786" t="20969" r="18272" b="22280"/>
          <a:stretch/>
        </p:blipFill>
        <p:spPr>
          <a:xfrm>
            <a:off x="1766350" y="0"/>
            <a:ext cx="737764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2540750" y="1731275"/>
            <a:ext cx="6120600" cy="15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2719250" y="1399750"/>
            <a:ext cx="437400" cy="133800"/>
          </a:xfrm>
          <a:prstGeom prst="rect">
            <a:avLst/>
          </a:prstGeom>
          <a:solidFill>
            <a:srgbClr val="F392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00" y="233663"/>
            <a:ext cx="1304023" cy="52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250" y="1910586"/>
            <a:ext cx="954725" cy="75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Filial Prov de BsAs">
  <p:cSld name="TITLE_1_1_1_1_1_1_1_1_1_1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 rotWithShape="1">
          <a:blip r:embed="rId2">
            <a:alphaModFix/>
          </a:blip>
          <a:srcRect t="20969" r="18273" b="2228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2540750" y="1731275"/>
            <a:ext cx="6120600" cy="15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2719250" y="1399750"/>
            <a:ext cx="437400" cy="133800"/>
          </a:xfrm>
          <a:prstGeom prst="rect">
            <a:avLst/>
          </a:prstGeom>
          <a:solidFill>
            <a:srgbClr val="00A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Automotriz">
  <p:cSld name="TITLE_1_1_1_1_1_1_1_1_1_1_1_1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 rotWithShape="1">
          <a:blip r:embed="rId2">
            <a:alphaModFix/>
          </a:blip>
          <a:srcRect t="20969" r="18273" b="2228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2540750" y="1731275"/>
            <a:ext cx="6120600" cy="15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2719250" y="1399750"/>
            <a:ext cx="437400" cy="133800"/>
          </a:xfrm>
          <a:prstGeom prst="rect">
            <a:avLst/>
          </a:prstGeom>
          <a:solidFill>
            <a:srgbClr val="66A5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ADIMRA joven 1">
  <p:cSld name="TITLE_1_1_1_1_1_1_1_1_1_1_1_1_1_4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2">
            <a:alphaModFix/>
          </a:blip>
          <a:srcRect l="15786" t="20969" r="18272" b="22280"/>
          <a:stretch/>
        </p:blipFill>
        <p:spPr>
          <a:xfrm>
            <a:off x="1766350" y="0"/>
            <a:ext cx="737764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250" y="1910586"/>
            <a:ext cx="954725" cy="7552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2540750" y="1731275"/>
            <a:ext cx="6120600" cy="15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2719250" y="1399750"/>
            <a:ext cx="437400" cy="133800"/>
          </a:xfrm>
          <a:prstGeom prst="rect">
            <a:avLst/>
          </a:prstGeom>
          <a:solidFill>
            <a:srgbClr val="BB27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026" y="374275"/>
            <a:ext cx="1304025" cy="578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Desarrollo de proveedores 1">
  <p:cSld name="TITLE_1_1_1_1_1_1_1_1_1_1_1_1_1_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2">
            <a:alphaModFix/>
          </a:blip>
          <a:srcRect t="20969" r="18273" b="2228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2540750" y="1731275"/>
            <a:ext cx="6120600" cy="15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/>
          <p:nvPr/>
        </p:nvSpPr>
        <p:spPr>
          <a:xfrm>
            <a:off x="2719250" y="1399750"/>
            <a:ext cx="437400" cy="133800"/>
          </a:xfrm>
          <a:prstGeom prst="rect">
            <a:avLst/>
          </a:prstGeom>
          <a:solidFill>
            <a:srgbClr val="5231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Energía">
  <p:cSld name="TITLE_1_1_1_1_1_1_1_1_1_1_1_1_1_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 rotWithShape="1">
          <a:blip r:embed="rId2">
            <a:alphaModFix/>
          </a:blip>
          <a:srcRect t="20969" r="18273" b="2228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2540750" y="1731275"/>
            <a:ext cx="6120600" cy="15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/>
          <p:nvPr/>
        </p:nvSpPr>
        <p:spPr>
          <a:xfrm>
            <a:off x="2719250" y="1399750"/>
            <a:ext cx="437400" cy="133800"/>
          </a:xfrm>
          <a:prstGeom prst="rect">
            <a:avLst/>
          </a:prstGeom>
          <a:solidFill>
            <a:srgbClr val="7D1B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Equidad">
  <p:cSld name="TITLE_1_1_1_1_1_1_1_1_1_1_1_1_1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 rotWithShape="1">
          <a:blip r:embed="rId2">
            <a:alphaModFix/>
          </a:blip>
          <a:srcRect t="20969" r="18273" b="2228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2540750" y="1731275"/>
            <a:ext cx="6120600" cy="15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/>
          <p:nvPr/>
        </p:nvSpPr>
        <p:spPr>
          <a:xfrm>
            <a:off x="2719250" y="1399750"/>
            <a:ext cx="437400" cy="133800"/>
          </a:xfrm>
          <a:prstGeom prst="rect">
            <a:avLst/>
          </a:prstGeom>
          <a:solidFill>
            <a:srgbClr val="7E2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Comercio exterior">
  <p:cSld name="SECTION_HEADER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8" cy="10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1"/>
          <p:cNvSpPr txBox="1"/>
          <p:nvPr/>
        </p:nvSpPr>
        <p:spPr>
          <a:xfrm>
            <a:off x="0" y="1006250"/>
            <a:ext cx="9144000" cy="39600"/>
          </a:xfrm>
          <a:prstGeom prst="rect">
            <a:avLst/>
          </a:prstGeom>
          <a:solidFill>
            <a:srgbClr val="A9451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103" name="Google Shape;103;p21"/>
          <p:cNvSpPr/>
          <p:nvPr/>
        </p:nvSpPr>
        <p:spPr>
          <a:xfrm>
            <a:off x="307425" y="935076"/>
            <a:ext cx="437400" cy="14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1"/>
          <p:cNvSpPr txBox="1"/>
          <p:nvPr/>
        </p:nvSpPr>
        <p:spPr>
          <a:xfrm>
            <a:off x="0" y="5112800"/>
            <a:ext cx="9144000" cy="39600"/>
          </a:xfrm>
          <a:prstGeom prst="rect">
            <a:avLst/>
          </a:prstGeom>
          <a:solidFill>
            <a:srgbClr val="A9451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9775" y="232650"/>
            <a:ext cx="538475" cy="5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 txBox="1">
            <a:spLocks noGrp="1"/>
          </p:cNvSpPr>
          <p:nvPr>
            <p:ph type="subTitle" idx="1"/>
          </p:nvPr>
        </p:nvSpPr>
        <p:spPr>
          <a:xfrm>
            <a:off x="192200" y="543700"/>
            <a:ext cx="86445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ssistant"/>
              <a:buNone/>
              <a:defRPr sz="16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/>
          <p:nvPr/>
        </p:nvSpPr>
        <p:spPr>
          <a:xfrm>
            <a:off x="307425" y="935076"/>
            <a:ext cx="437400" cy="14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425" y="4622779"/>
            <a:ext cx="548700" cy="43404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>
            <a:spLocks noGrp="1"/>
          </p:cNvSpPr>
          <p:nvPr>
            <p:ph type="sldNum" idx="12"/>
          </p:nvPr>
        </p:nvSpPr>
        <p:spPr>
          <a:xfrm>
            <a:off x="8490846" y="4643000"/>
            <a:ext cx="437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lvl="1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lvl="2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lvl="3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lvl="4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lvl="5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lvl="6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lvl="7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lvl="8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277600" y="166425"/>
            <a:ext cx="8112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ssistant"/>
              <a:buNone/>
              <a:defRPr sz="2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8">
          <p15:clr>
            <a:srgbClr val="FA7B17"/>
          </p15:clr>
        </p15:guide>
        <p15:guide id="2" pos="194">
          <p15:clr>
            <a:srgbClr val="FA7B17"/>
          </p15:clr>
        </p15:guide>
        <p15:guide id="3" pos="5566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Negociaciones Internacionales">
  <p:cSld name="SECTION_HEADER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/>
        </p:nvSpPr>
        <p:spPr>
          <a:xfrm>
            <a:off x="0" y="1006250"/>
            <a:ext cx="9144000" cy="39600"/>
          </a:xfrm>
          <a:prstGeom prst="rect">
            <a:avLst/>
          </a:prstGeom>
          <a:solidFill>
            <a:srgbClr val="A9451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113" name="Google Shape;113;p22"/>
          <p:cNvSpPr txBox="1"/>
          <p:nvPr/>
        </p:nvSpPr>
        <p:spPr>
          <a:xfrm>
            <a:off x="0" y="5112800"/>
            <a:ext cx="9144000" cy="39600"/>
          </a:xfrm>
          <a:prstGeom prst="rect">
            <a:avLst/>
          </a:prstGeom>
          <a:solidFill>
            <a:srgbClr val="A9451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8" cy="10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 txBox="1">
            <a:spLocks noGrp="1"/>
          </p:cNvSpPr>
          <p:nvPr>
            <p:ph type="subTitle" idx="1"/>
          </p:nvPr>
        </p:nvSpPr>
        <p:spPr>
          <a:xfrm>
            <a:off x="192200" y="543700"/>
            <a:ext cx="86445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ssistant"/>
              <a:buNone/>
              <a:defRPr sz="16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/>
          <p:nvPr/>
        </p:nvSpPr>
        <p:spPr>
          <a:xfrm>
            <a:off x="307425" y="935076"/>
            <a:ext cx="437400" cy="14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425" y="4622779"/>
            <a:ext cx="548700" cy="43404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 txBox="1">
            <a:spLocks noGrp="1"/>
          </p:cNvSpPr>
          <p:nvPr>
            <p:ph type="sldNum" idx="12"/>
          </p:nvPr>
        </p:nvSpPr>
        <p:spPr>
          <a:xfrm>
            <a:off x="8490846" y="4643000"/>
            <a:ext cx="437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lvl="1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lvl="2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lvl="3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lvl="4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lvl="5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lvl="6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lvl="7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lvl="8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277600" y="166425"/>
            <a:ext cx="8112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ssistant"/>
              <a:buNone/>
              <a:defRPr sz="2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9775" y="232650"/>
            <a:ext cx="538475" cy="5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8">
          <p15:clr>
            <a:srgbClr val="FA7B17"/>
          </p15:clr>
        </p15:guide>
        <p15:guide id="2" pos="194">
          <p15:clr>
            <a:srgbClr val="FA7B17"/>
          </p15:clr>
        </p15:guide>
        <p15:guide id="3" pos="5566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Seguridad, Ambiente y Salud Ocupacional">
  <p:cSld name="SECTION_HEADER_1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/>
        </p:nvSpPr>
        <p:spPr>
          <a:xfrm>
            <a:off x="0" y="1006250"/>
            <a:ext cx="9144000" cy="39600"/>
          </a:xfrm>
          <a:prstGeom prst="rect">
            <a:avLst/>
          </a:prstGeom>
          <a:solidFill>
            <a:srgbClr val="61865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8" cy="10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>
            <a:spLocks noGrp="1"/>
          </p:cNvSpPr>
          <p:nvPr>
            <p:ph type="subTitle" idx="1"/>
          </p:nvPr>
        </p:nvSpPr>
        <p:spPr>
          <a:xfrm>
            <a:off x="192200" y="543700"/>
            <a:ext cx="86445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ssistant"/>
              <a:buNone/>
              <a:defRPr sz="16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/>
          <p:nvPr/>
        </p:nvSpPr>
        <p:spPr>
          <a:xfrm>
            <a:off x="307425" y="935076"/>
            <a:ext cx="437400" cy="14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425" y="4622779"/>
            <a:ext cx="548700" cy="434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 txBox="1">
            <a:spLocks noGrp="1"/>
          </p:cNvSpPr>
          <p:nvPr>
            <p:ph type="sldNum" idx="12"/>
          </p:nvPr>
        </p:nvSpPr>
        <p:spPr>
          <a:xfrm>
            <a:off x="8490846" y="4643000"/>
            <a:ext cx="437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lvl="1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lvl="2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lvl="3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lvl="4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lvl="5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lvl="6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lvl="7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lvl="8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277600" y="166425"/>
            <a:ext cx="8112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ssistant"/>
              <a:buNone/>
              <a:defRPr sz="2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3"/>
          <p:cNvSpPr txBox="1"/>
          <p:nvPr/>
        </p:nvSpPr>
        <p:spPr>
          <a:xfrm>
            <a:off x="0" y="5112800"/>
            <a:ext cx="9144000" cy="39600"/>
          </a:xfrm>
          <a:prstGeom prst="rect">
            <a:avLst/>
          </a:prstGeom>
          <a:solidFill>
            <a:srgbClr val="61865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9901" y="232651"/>
            <a:ext cx="538350" cy="538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8">
          <p15:clr>
            <a:srgbClr val="FA7B17"/>
          </p15:clr>
        </p15:guide>
        <p15:guide id="2" pos="194">
          <p15:clr>
            <a:srgbClr val="FA7B17"/>
          </p15:clr>
        </p15:guide>
        <p15:guide id="3" pos="5566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Seguridad, Amb y Salud Oc">
  <p:cSld name="TITLE_1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 t="20969" r="18273" b="2228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540750" y="1731275"/>
            <a:ext cx="6120600" cy="15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2719250" y="1399750"/>
            <a:ext cx="437400" cy="133800"/>
          </a:xfrm>
          <a:prstGeom prst="rect">
            <a:avLst/>
          </a:prstGeom>
          <a:solidFill>
            <a:srgbClr val="6186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Estudios Económicos">
  <p:cSld name="SECTION_HEADER_1_1_1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8" cy="10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/>
          <p:nvPr/>
        </p:nvSpPr>
        <p:spPr>
          <a:xfrm>
            <a:off x="0" y="1005840"/>
            <a:ext cx="9144000" cy="39600"/>
          </a:xfrm>
          <a:prstGeom prst="rect">
            <a:avLst/>
          </a:prstGeom>
          <a:solidFill>
            <a:srgbClr val="B93D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134" name="Google Shape;134;p24"/>
          <p:cNvSpPr txBox="1"/>
          <p:nvPr/>
        </p:nvSpPr>
        <p:spPr>
          <a:xfrm>
            <a:off x="0" y="5112800"/>
            <a:ext cx="9144000" cy="39600"/>
          </a:xfrm>
          <a:prstGeom prst="rect">
            <a:avLst/>
          </a:prstGeom>
          <a:solidFill>
            <a:srgbClr val="B93D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9551" y="232650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4"/>
          <p:cNvSpPr txBox="1">
            <a:spLocks noGrp="1"/>
          </p:cNvSpPr>
          <p:nvPr>
            <p:ph type="subTitle" idx="1"/>
          </p:nvPr>
        </p:nvSpPr>
        <p:spPr>
          <a:xfrm>
            <a:off x="192200" y="543700"/>
            <a:ext cx="86445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ssistant"/>
              <a:buNone/>
              <a:defRPr sz="16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4"/>
          <p:cNvSpPr/>
          <p:nvPr/>
        </p:nvSpPr>
        <p:spPr>
          <a:xfrm>
            <a:off x="307425" y="935076"/>
            <a:ext cx="437400" cy="14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425" y="4622779"/>
            <a:ext cx="548700" cy="43404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490846" y="4643000"/>
            <a:ext cx="437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lvl="1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lvl="2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lvl="3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lvl="4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lvl="5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lvl="6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lvl="7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lvl="8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277600" y="166425"/>
            <a:ext cx="8112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ssistant"/>
              <a:buNone/>
              <a:defRPr sz="2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8">
          <p15:clr>
            <a:srgbClr val="FA7B17"/>
          </p15:clr>
        </p15:guide>
        <p15:guide id="2" pos="194">
          <p15:clr>
            <a:srgbClr val="FA7B17"/>
          </p15:clr>
        </p15:guide>
        <p15:guide id="3" pos="5566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Desarrollo Fed y Ven">
  <p:cSld name="SECTION_HEADER_1_1_1_1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8" cy="10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 txBox="1"/>
          <p:nvPr/>
        </p:nvSpPr>
        <p:spPr>
          <a:xfrm>
            <a:off x="0" y="1006250"/>
            <a:ext cx="9144000" cy="39600"/>
          </a:xfrm>
          <a:prstGeom prst="rect">
            <a:avLst/>
          </a:prstGeom>
          <a:solidFill>
            <a:srgbClr val="135DA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144" name="Google Shape;144;p25"/>
          <p:cNvSpPr txBox="1"/>
          <p:nvPr/>
        </p:nvSpPr>
        <p:spPr>
          <a:xfrm>
            <a:off x="0" y="5112800"/>
            <a:ext cx="9144000" cy="39600"/>
          </a:xfrm>
          <a:prstGeom prst="rect">
            <a:avLst/>
          </a:prstGeom>
          <a:solidFill>
            <a:srgbClr val="135DA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9550" y="232648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 txBox="1">
            <a:spLocks noGrp="1"/>
          </p:cNvSpPr>
          <p:nvPr>
            <p:ph type="subTitle" idx="1"/>
          </p:nvPr>
        </p:nvSpPr>
        <p:spPr>
          <a:xfrm>
            <a:off x="192200" y="543700"/>
            <a:ext cx="86445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ssistant"/>
              <a:buNone/>
              <a:defRPr sz="16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5"/>
          <p:cNvSpPr/>
          <p:nvPr/>
        </p:nvSpPr>
        <p:spPr>
          <a:xfrm>
            <a:off x="307425" y="935076"/>
            <a:ext cx="437400" cy="14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425" y="4622779"/>
            <a:ext cx="548700" cy="434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>
            <a:spLocks noGrp="1"/>
          </p:cNvSpPr>
          <p:nvPr>
            <p:ph type="sldNum" idx="12"/>
          </p:nvPr>
        </p:nvSpPr>
        <p:spPr>
          <a:xfrm>
            <a:off x="8490846" y="4643000"/>
            <a:ext cx="437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lvl="1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lvl="2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lvl="3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lvl="4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lvl="5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lvl="6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lvl="7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lvl="8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277600" y="166425"/>
            <a:ext cx="8112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ssistant"/>
              <a:buNone/>
              <a:defRPr sz="2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8">
          <p15:clr>
            <a:srgbClr val="FA7B17"/>
          </p15:clr>
        </p15:guide>
        <p15:guide id="2" pos="194">
          <p15:clr>
            <a:srgbClr val="FA7B17"/>
          </p15:clr>
        </p15:guide>
        <p15:guide id="3" pos="5566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Asuntos Institucionales">
  <p:cSld name="SECTION_HEADER_1_1_1_1_1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8" cy="10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 txBox="1"/>
          <p:nvPr/>
        </p:nvSpPr>
        <p:spPr>
          <a:xfrm>
            <a:off x="0" y="1006250"/>
            <a:ext cx="9144000" cy="39600"/>
          </a:xfrm>
          <a:prstGeom prst="rect">
            <a:avLst/>
          </a:prstGeom>
          <a:solidFill>
            <a:srgbClr val="18294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0" y="5112800"/>
            <a:ext cx="9144000" cy="39600"/>
          </a:xfrm>
          <a:prstGeom prst="rect">
            <a:avLst/>
          </a:prstGeom>
          <a:solidFill>
            <a:srgbClr val="18294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9551" y="232648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6"/>
          <p:cNvSpPr txBox="1">
            <a:spLocks noGrp="1"/>
          </p:cNvSpPr>
          <p:nvPr>
            <p:ph type="subTitle" idx="1"/>
          </p:nvPr>
        </p:nvSpPr>
        <p:spPr>
          <a:xfrm>
            <a:off x="192200" y="543700"/>
            <a:ext cx="86445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ssistant"/>
              <a:buNone/>
              <a:defRPr sz="16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6"/>
          <p:cNvSpPr/>
          <p:nvPr/>
        </p:nvSpPr>
        <p:spPr>
          <a:xfrm>
            <a:off x="307425" y="935076"/>
            <a:ext cx="437400" cy="14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425" y="4622779"/>
            <a:ext cx="548700" cy="43404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>
            <a:spLocks noGrp="1"/>
          </p:cNvSpPr>
          <p:nvPr>
            <p:ph type="sldNum" idx="12"/>
          </p:nvPr>
        </p:nvSpPr>
        <p:spPr>
          <a:xfrm>
            <a:off x="8490846" y="4643000"/>
            <a:ext cx="437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lvl="1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lvl="2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lvl="3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lvl="4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lvl="5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lvl="6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lvl="7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lvl="8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277600" y="166425"/>
            <a:ext cx="8112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ssistant"/>
              <a:buNone/>
              <a:defRPr sz="2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8">
          <p15:clr>
            <a:srgbClr val="FA7B17"/>
          </p15:clr>
        </p15:guide>
        <p15:guide id="2" pos="194">
          <p15:clr>
            <a:srgbClr val="FA7B17"/>
          </p15:clr>
        </p15:guide>
        <p15:guide id="3" pos="5566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Gestión de la Calidad">
  <p:cSld name="SECTION_HEADER_1_1_1_1_1_1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8" cy="10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7"/>
          <p:cNvSpPr txBox="1"/>
          <p:nvPr/>
        </p:nvSpPr>
        <p:spPr>
          <a:xfrm>
            <a:off x="0" y="1005840"/>
            <a:ext cx="9144000" cy="39600"/>
          </a:xfrm>
          <a:prstGeom prst="rect">
            <a:avLst/>
          </a:prstGeom>
          <a:solidFill>
            <a:srgbClr val="C0910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164" name="Google Shape;164;p27"/>
          <p:cNvSpPr txBox="1"/>
          <p:nvPr/>
        </p:nvSpPr>
        <p:spPr>
          <a:xfrm>
            <a:off x="0" y="5112800"/>
            <a:ext cx="9144000" cy="39600"/>
          </a:xfrm>
          <a:prstGeom prst="rect">
            <a:avLst/>
          </a:prstGeom>
          <a:solidFill>
            <a:srgbClr val="C0910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9900" y="238001"/>
            <a:ext cx="538350" cy="53836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 txBox="1">
            <a:spLocks noGrp="1"/>
          </p:cNvSpPr>
          <p:nvPr>
            <p:ph type="subTitle" idx="1"/>
          </p:nvPr>
        </p:nvSpPr>
        <p:spPr>
          <a:xfrm>
            <a:off x="192200" y="543700"/>
            <a:ext cx="86445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ssistant"/>
              <a:buNone/>
              <a:defRPr sz="16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7"/>
          <p:cNvSpPr/>
          <p:nvPr/>
        </p:nvSpPr>
        <p:spPr>
          <a:xfrm>
            <a:off x="307425" y="935076"/>
            <a:ext cx="437400" cy="14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425" y="4622779"/>
            <a:ext cx="548700" cy="43404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>
            <a:spLocks noGrp="1"/>
          </p:cNvSpPr>
          <p:nvPr>
            <p:ph type="sldNum" idx="12"/>
          </p:nvPr>
        </p:nvSpPr>
        <p:spPr>
          <a:xfrm>
            <a:off x="8490846" y="4643000"/>
            <a:ext cx="437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lvl="1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lvl="2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lvl="3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lvl="4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lvl="5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lvl="6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lvl="7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lvl="8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277600" y="166425"/>
            <a:ext cx="8112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ssistant"/>
              <a:buNone/>
              <a:defRPr sz="2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8">
          <p15:clr>
            <a:srgbClr val="FA7B17"/>
          </p15:clr>
        </p15:guide>
        <p15:guide id="2" pos="194">
          <p15:clr>
            <a:srgbClr val="FA7B17"/>
          </p15:clr>
        </p15:guide>
        <p15:guide id="3" pos="5566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ADIMRA Incuba">
  <p:cSld name="SECTION_HEADER_1_1_1_1_1_1_1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8" cy="10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8"/>
          <p:cNvSpPr txBox="1"/>
          <p:nvPr/>
        </p:nvSpPr>
        <p:spPr>
          <a:xfrm>
            <a:off x="0" y="1006250"/>
            <a:ext cx="9144000" cy="39600"/>
          </a:xfrm>
          <a:prstGeom prst="rect">
            <a:avLst/>
          </a:prstGeom>
          <a:solidFill>
            <a:srgbClr val="36636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174" name="Google Shape;174;p28"/>
          <p:cNvSpPr txBox="1"/>
          <p:nvPr/>
        </p:nvSpPr>
        <p:spPr>
          <a:xfrm>
            <a:off x="0" y="5112800"/>
            <a:ext cx="9144000" cy="39600"/>
          </a:xfrm>
          <a:prstGeom prst="rect">
            <a:avLst/>
          </a:prstGeom>
          <a:solidFill>
            <a:srgbClr val="36636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9901" y="232652"/>
            <a:ext cx="538350" cy="53833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 txBox="1">
            <a:spLocks noGrp="1"/>
          </p:cNvSpPr>
          <p:nvPr>
            <p:ph type="subTitle" idx="1"/>
          </p:nvPr>
        </p:nvSpPr>
        <p:spPr>
          <a:xfrm>
            <a:off x="192200" y="543700"/>
            <a:ext cx="86445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ssistant"/>
              <a:buNone/>
              <a:defRPr sz="16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/>
          <p:nvPr/>
        </p:nvSpPr>
        <p:spPr>
          <a:xfrm>
            <a:off x="307425" y="935076"/>
            <a:ext cx="437400" cy="14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8" name="Google Shape;17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425" y="4622779"/>
            <a:ext cx="548700" cy="43404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8"/>
          <p:cNvSpPr txBox="1">
            <a:spLocks noGrp="1"/>
          </p:cNvSpPr>
          <p:nvPr>
            <p:ph type="sldNum" idx="12"/>
          </p:nvPr>
        </p:nvSpPr>
        <p:spPr>
          <a:xfrm>
            <a:off x="8490846" y="4643000"/>
            <a:ext cx="437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lvl="1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lvl="2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lvl="3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lvl="4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lvl="5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lvl="6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lvl="7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lvl="8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277600" y="166425"/>
            <a:ext cx="8112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ssistant"/>
              <a:buNone/>
              <a:defRPr sz="2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2">
          <p15:clr>
            <a:srgbClr val="FA7B17"/>
          </p15:clr>
        </p15:guide>
        <p15:guide id="2" pos="194">
          <p15:clr>
            <a:srgbClr val="FA7B17"/>
          </p15:clr>
        </p15:guide>
        <p15:guide id="3" pos="5566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UVT">
  <p:cSld name="SECTION_HEADER_1_1_1_1_1_1_1_1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0" y="1005840"/>
            <a:ext cx="9144000" cy="39600"/>
          </a:xfrm>
          <a:prstGeom prst="rect">
            <a:avLst/>
          </a:prstGeom>
          <a:solidFill>
            <a:srgbClr val="2397C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pic>
        <p:nvPicPr>
          <p:cNvPr id="183" name="Google Shape;183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8" cy="10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9"/>
          <p:cNvSpPr txBox="1">
            <a:spLocks noGrp="1"/>
          </p:cNvSpPr>
          <p:nvPr>
            <p:ph type="subTitle" idx="1"/>
          </p:nvPr>
        </p:nvSpPr>
        <p:spPr>
          <a:xfrm>
            <a:off x="192200" y="543700"/>
            <a:ext cx="86445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ssistant"/>
              <a:buNone/>
              <a:defRPr sz="16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/>
          <p:nvPr/>
        </p:nvSpPr>
        <p:spPr>
          <a:xfrm>
            <a:off x="307425" y="935076"/>
            <a:ext cx="437400" cy="14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6" name="Google Shape;18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425" y="4622779"/>
            <a:ext cx="548700" cy="43404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sldNum" idx="12"/>
          </p:nvPr>
        </p:nvSpPr>
        <p:spPr>
          <a:xfrm>
            <a:off x="8490846" y="4643000"/>
            <a:ext cx="437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lvl="1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lvl="2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lvl="3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lvl="4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lvl="5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lvl="6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lvl="7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lvl="8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277600" y="166425"/>
            <a:ext cx="8112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ssistant"/>
              <a:buNone/>
              <a:defRPr sz="2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9"/>
          <p:cNvSpPr txBox="1"/>
          <p:nvPr/>
        </p:nvSpPr>
        <p:spPr>
          <a:xfrm>
            <a:off x="0" y="5112800"/>
            <a:ext cx="9144000" cy="39600"/>
          </a:xfrm>
          <a:prstGeom prst="rect">
            <a:avLst/>
          </a:prstGeom>
          <a:solidFill>
            <a:srgbClr val="2397C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pic>
        <p:nvPicPr>
          <p:cNvPr id="190" name="Google Shape;19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9901" y="232652"/>
            <a:ext cx="538350" cy="538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8">
          <p15:clr>
            <a:srgbClr val="FA7B17"/>
          </p15:clr>
        </p15:guide>
        <p15:guide id="2" pos="194">
          <p15:clr>
            <a:srgbClr val="FA7B17"/>
          </p15:clr>
        </p15:guide>
        <p15:guide id="3" pos="5566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IAEA">
  <p:cSld name="SECTION_HEADER_1_1_1_1_1_1_1_1_1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8" cy="10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0"/>
          <p:cNvSpPr txBox="1"/>
          <p:nvPr/>
        </p:nvSpPr>
        <p:spPr>
          <a:xfrm>
            <a:off x="0" y="1005840"/>
            <a:ext cx="9144000" cy="39600"/>
          </a:xfrm>
          <a:prstGeom prst="rect">
            <a:avLst/>
          </a:prstGeom>
          <a:solidFill>
            <a:srgbClr val="36636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194" name="Google Shape;194;p30"/>
          <p:cNvSpPr txBox="1"/>
          <p:nvPr/>
        </p:nvSpPr>
        <p:spPr>
          <a:xfrm>
            <a:off x="0" y="5112800"/>
            <a:ext cx="9144000" cy="39600"/>
          </a:xfrm>
          <a:prstGeom prst="rect">
            <a:avLst/>
          </a:prstGeom>
          <a:solidFill>
            <a:srgbClr val="36636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pic>
        <p:nvPicPr>
          <p:cNvPr id="195" name="Google Shape;19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9550" y="232650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0"/>
          <p:cNvSpPr txBox="1">
            <a:spLocks noGrp="1"/>
          </p:cNvSpPr>
          <p:nvPr>
            <p:ph type="subTitle" idx="1"/>
          </p:nvPr>
        </p:nvSpPr>
        <p:spPr>
          <a:xfrm>
            <a:off x="192200" y="543700"/>
            <a:ext cx="86445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ssistant"/>
              <a:buNone/>
              <a:defRPr sz="16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0"/>
          <p:cNvSpPr/>
          <p:nvPr/>
        </p:nvSpPr>
        <p:spPr>
          <a:xfrm>
            <a:off x="307425" y="935076"/>
            <a:ext cx="437400" cy="14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8" name="Google Shape;19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425" y="4622779"/>
            <a:ext cx="548700" cy="43404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0"/>
          <p:cNvSpPr txBox="1">
            <a:spLocks noGrp="1"/>
          </p:cNvSpPr>
          <p:nvPr>
            <p:ph type="sldNum" idx="12"/>
          </p:nvPr>
        </p:nvSpPr>
        <p:spPr>
          <a:xfrm>
            <a:off x="8490846" y="4643000"/>
            <a:ext cx="437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lvl="1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lvl="2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lvl="3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lvl="4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lvl="5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lvl="6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lvl="7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lvl="8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title"/>
          </p:nvPr>
        </p:nvSpPr>
        <p:spPr>
          <a:xfrm>
            <a:off x="277600" y="166425"/>
            <a:ext cx="8112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ssistant"/>
              <a:buNone/>
              <a:defRPr sz="2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8">
          <p15:clr>
            <a:srgbClr val="FA7B17"/>
          </p15:clr>
        </p15:guide>
        <p15:guide id="2" pos="194">
          <p15:clr>
            <a:srgbClr val="FA7B17"/>
          </p15:clr>
        </p15:guide>
        <p15:guide id="3" pos="5566">
          <p15:clr>
            <a:srgbClr val="FA7B17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CSI">
  <p:cSld name="SECTION_HEADER_1_1_1_1_1_1_1_1_1_1_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8" cy="10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1"/>
          <p:cNvSpPr txBox="1"/>
          <p:nvPr/>
        </p:nvSpPr>
        <p:spPr>
          <a:xfrm>
            <a:off x="0" y="1005840"/>
            <a:ext cx="9144000" cy="39600"/>
          </a:xfrm>
          <a:prstGeom prst="rect">
            <a:avLst/>
          </a:prstGeom>
          <a:solidFill>
            <a:srgbClr val="F3922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204" name="Google Shape;204;p31"/>
          <p:cNvSpPr txBox="1"/>
          <p:nvPr/>
        </p:nvSpPr>
        <p:spPr>
          <a:xfrm>
            <a:off x="0" y="5112800"/>
            <a:ext cx="9144000" cy="39600"/>
          </a:xfrm>
          <a:prstGeom prst="rect">
            <a:avLst/>
          </a:prstGeom>
          <a:solidFill>
            <a:srgbClr val="F3922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205" name="Google Shape;205;p31"/>
          <p:cNvSpPr txBox="1">
            <a:spLocks noGrp="1"/>
          </p:cNvSpPr>
          <p:nvPr>
            <p:ph type="subTitle" idx="1"/>
          </p:nvPr>
        </p:nvSpPr>
        <p:spPr>
          <a:xfrm>
            <a:off x="192200" y="543700"/>
            <a:ext cx="86445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ssistant"/>
              <a:buNone/>
              <a:defRPr sz="16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1"/>
          <p:cNvSpPr/>
          <p:nvPr/>
        </p:nvSpPr>
        <p:spPr>
          <a:xfrm>
            <a:off x="307425" y="935076"/>
            <a:ext cx="437400" cy="14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" name="Google Shape;20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425" y="4622779"/>
            <a:ext cx="548700" cy="43404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1"/>
          <p:cNvSpPr txBox="1">
            <a:spLocks noGrp="1"/>
          </p:cNvSpPr>
          <p:nvPr>
            <p:ph type="sldNum" idx="12"/>
          </p:nvPr>
        </p:nvSpPr>
        <p:spPr>
          <a:xfrm>
            <a:off x="8490846" y="4643000"/>
            <a:ext cx="437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lvl="1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lvl="2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lvl="3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lvl="4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lvl="5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lvl="6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lvl="7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lvl="8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xfrm>
            <a:off x="277600" y="166425"/>
            <a:ext cx="8112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ssistant"/>
              <a:buNone/>
              <a:defRPr sz="2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8">
          <p15:clr>
            <a:srgbClr val="FA7B17"/>
          </p15:clr>
        </p15:guide>
        <p15:guide id="2" pos="194">
          <p15:clr>
            <a:srgbClr val="FA7B17"/>
          </p15:clr>
        </p15:guide>
        <p15:guide id="3" pos="5566">
          <p15:clr>
            <a:srgbClr val="FA7B17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Filial Prov de Bs As">
  <p:cSld name="SECTION_HEADER_1_1_1_1_1_1_1_1_1_1_1_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8" cy="10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2"/>
          <p:cNvSpPr txBox="1"/>
          <p:nvPr/>
        </p:nvSpPr>
        <p:spPr>
          <a:xfrm>
            <a:off x="0" y="1005840"/>
            <a:ext cx="9144000" cy="39600"/>
          </a:xfrm>
          <a:prstGeom prst="rect">
            <a:avLst/>
          </a:prstGeom>
          <a:solidFill>
            <a:srgbClr val="00A18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213" name="Google Shape;213;p32"/>
          <p:cNvSpPr txBox="1"/>
          <p:nvPr/>
        </p:nvSpPr>
        <p:spPr>
          <a:xfrm>
            <a:off x="0" y="5112800"/>
            <a:ext cx="9144000" cy="39600"/>
          </a:xfrm>
          <a:prstGeom prst="rect">
            <a:avLst/>
          </a:prstGeom>
          <a:solidFill>
            <a:srgbClr val="00A18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pic>
        <p:nvPicPr>
          <p:cNvPr id="214" name="Google Shape;21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1050" y="223528"/>
            <a:ext cx="406675" cy="55918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2"/>
          <p:cNvSpPr txBox="1">
            <a:spLocks noGrp="1"/>
          </p:cNvSpPr>
          <p:nvPr>
            <p:ph type="subTitle" idx="1"/>
          </p:nvPr>
        </p:nvSpPr>
        <p:spPr>
          <a:xfrm>
            <a:off x="192200" y="543700"/>
            <a:ext cx="86445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ssistant"/>
              <a:buNone/>
              <a:defRPr sz="16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2"/>
          <p:cNvSpPr/>
          <p:nvPr/>
        </p:nvSpPr>
        <p:spPr>
          <a:xfrm>
            <a:off x="307425" y="935076"/>
            <a:ext cx="437400" cy="14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7" name="Google Shape;21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425" y="4622779"/>
            <a:ext cx="548700" cy="43404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2"/>
          <p:cNvSpPr txBox="1">
            <a:spLocks noGrp="1"/>
          </p:cNvSpPr>
          <p:nvPr>
            <p:ph type="sldNum" idx="12"/>
          </p:nvPr>
        </p:nvSpPr>
        <p:spPr>
          <a:xfrm>
            <a:off x="8490846" y="4643000"/>
            <a:ext cx="437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lvl="1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lvl="2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lvl="3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lvl="4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lvl="5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lvl="6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lvl="7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lvl="8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19" name="Google Shape;219;p32"/>
          <p:cNvSpPr txBox="1">
            <a:spLocks noGrp="1"/>
          </p:cNvSpPr>
          <p:nvPr>
            <p:ph type="title"/>
          </p:nvPr>
        </p:nvSpPr>
        <p:spPr>
          <a:xfrm>
            <a:off x="277600" y="166425"/>
            <a:ext cx="8112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ssistant"/>
              <a:buNone/>
              <a:defRPr sz="2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8">
          <p15:clr>
            <a:srgbClr val="FA7B17"/>
          </p15:clr>
        </p15:guide>
        <p15:guide id="2" pos="194">
          <p15:clr>
            <a:srgbClr val="FA7B17"/>
          </p15:clr>
        </p15:guide>
        <p15:guide id="3" pos="5566">
          <p15:clr>
            <a:srgbClr val="FA7B17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Automotriz">
  <p:cSld name="SECTION_HEADER_1_1_1_1_1_1_1_1_1_1_1_1_1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8" cy="10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3"/>
          <p:cNvSpPr txBox="1"/>
          <p:nvPr/>
        </p:nvSpPr>
        <p:spPr>
          <a:xfrm>
            <a:off x="0" y="1006250"/>
            <a:ext cx="9144000" cy="39600"/>
          </a:xfrm>
          <a:prstGeom prst="rect">
            <a:avLst/>
          </a:prstGeom>
          <a:solidFill>
            <a:srgbClr val="66A59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223" name="Google Shape;223;p33"/>
          <p:cNvSpPr txBox="1"/>
          <p:nvPr/>
        </p:nvSpPr>
        <p:spPr>
          <a:xfrm>
            <a:off x="0" y="5112800"/>
            <a:ext cx="9144000" cy="39600"/>
          </a:xfrm>
          <a:prstGeom prst="rect">
            <a:avLst/>
          </a:prstGeom>
          <a:solidFill>
            <a:srgbClr val="66A59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pic>
        <p:nvPicPr>
          <p:cNvPr id="224" name="Google Shape;22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2525" y="219675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3"/>
          <p:cNvSpPr txBox="1">
            <a:spLocks noGrp="1"/>
          </p:cNvSpPr>
          <p:nvPr>
            <p:ph type="subTitle" idx="1"/>
          </p:nvPr>
        </p:nvSpPr>
        <p:spPr>
          <a:xfrm>
            <a:off x="192200" y="543700"/>
            <a:ext cx="86445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ssistant"/>
              <a:buNone/>
              <a:defRPr sz="16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3"/>
          <p:cNvSpPr/>
          <p:nvPr/>
        </p:nvSpPr>
        <p:spPr>
          <a:xfrm>
            <a:off x="307425" y="935076"/>
            <a:ext cx="437400" cy="14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7" name="Google Shape;22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425" y="4622779"/>
            <a:ext cx="548700" cy="43404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3"/>
          <p:cNvSpPr txBox="1">
            <a:spLocks noGrp="1"/>
          </p:cNvSpPr>
          <p:nvPr>
            <p:ph type="sldNum" idx="12"/>
          </p:nvPr>
        </p:nvSpPr>
        <p:spPr>
          <a:xfrm>
            <a:off x="8490846" y="4643000"/>
            <a:ext cx="437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lvl="1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lvl="2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lvl="3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lvl="4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lvl="5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lvl="6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lvl="7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lvl="8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29" name="Google Shape;229;p33"/>
          <p:cNvSpPr txBox="1">
            <a:spLocks noGrp="1"/>
          </p:cNvSpPr>
          <p:nvPr>
            <p:ph type="title"/>
          </p:nvPr>
        </p:nvSpPr>
        <p:spPr>
          <a:xfrm>
            <a:off x="277600" y="166425"/>
            <a:ext cx="8112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ssistant"/>
              <a:buNone/>
              <a:defRPr sz="2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8">
          <p15:clr>
            <a:srgbClr val="FA7B17"/>
          </p15:clr>
        </p15:guide>
        <p15:guide id="2" pos="194">
          <p15:clr>
            <a:srgbClr val="FA7B17"/>
          </p15:clr>
        </p15:guide>
        <p15:guide id="3" pos="5566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Estudios Económicos">
  <p:cSld name="TITLE_1_1_1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 rotWithShape="1">
          <a:blip r:embed="rId2">
            <a:alphaModFix/>
          </a:blip>
          <a:srcRect t="20969" r="18273" b="2228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2540750" y="1731275"/>
            <a:ext cx="6120600" cy="15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/>
          <p:nvPr/>
        </p:nvSpPr>
        <p:spPr>
          <a:xfrm>
            <a:off x="2719250" y="1399750"/>
            <a:ext cx="437400" cy="133800"/>
          </a:xfrm>
          <a:prstGeom prst="rect">
            <a:avLst/>
          </a:prstGeom>
          <a:solidFill>
            <a:srgbClr val="BB27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ADIMRA Joven">
  <p:cSld name="SECTION_HEADER_1_1_1_1_1_1_1_1_1_1_1_1_1_1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8" cy="10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4"/>
          <p:cNvSpPr txBox="1"/>
          <p:nvPr/>
        </p:nvSpPr>
        <p:spPr>
          <a:xfrm>
            <a:off x="0" y="1005840"/>
            <a:ext cx="9144000" cy="39600"/>
          </a:xfrm>
          <a:prstGeom prst="rect">
            <a:avLst/>
          </a:prstGeom>
          <a:solidFill>
            <a:srgbClr val="BB271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233" name="Google Shape;233;p34"/>
          <p:cNvSpPr txBox="1"/>
          <p:nvPr/>
        </p:nvSpPr>
        <p:spPr>
          <a:xfrm>
            <a:off x="0" y="5112800"/>
            <a:ext cx="9144000" cy="39600"/>
          </a:xfrm>
          <a:prstGeom prst="rect">
            <a:avLst/>
          </a:prstGeom>
          <a:solidFill>
            <a:srgbClr val="BB271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pic>
        <p:nvPicPr>
          <p:cNvPr id="234" name="Google Shape;23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021" y="4599498"/>
            <a:ext cx="1083130" cy="48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4"/>
          <p:cNvSpPr txBox="1">
            <a:spLocks noGrp="1"/>
          </p:cNvSpPr>
          <p:nvPr>
            <p:ph type="subTitle" idx="1"/>
          </p:nvPr>
        </p:nvSpPr>
        <p:spPr>
          <a:xfrm>
            <a:off x="192200" y="543700"/>
            <a:ext cx="86445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ssistant"/>
              <a:buNone/>
              <a:defRPr sz="16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4"/>
          <p:cNvSpPr/>
          <p:nvPr/>
        </p:nvSpPr>
        <p:spPr>
          <a:xfrm>
            <a:off x="307425" y="935076"/>
            <a:ext cx="437400" cy="14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7" name="Google Shape;23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425" y="4622779"/>
            <a:ext cx="548700" cy="43404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4"/>
          <p:cNvSpPr txBox="1">
            <a:spLocks noGrp="1"/>
          </p:cNvSpPr>
          <p:nvPr>
            <p:ph type="sldNum" idx="12"/>
          </p:nvPr>
        </p:nvSpPr>
        <p:spPr>
          <a:xfrm>
            <a:off x="8490846" y="4643000"/>
            <a:ext cx="437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lvl="1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lvl="2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lvl="3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lvl="4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lvl="5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lvl="6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lvl="7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lvl="8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39" name="Google Shape;239;p34"/>
          <p:cNvSpPr txBox="1">
            <a:spLocks noGrp="1"/>
          </p:cNvSpPr>
          <p:nvPr>
            <p:ph type="title"/>
          </p:nvPr>
        </p:nvSpPr>
        <p:spPr>
          <a:xfrm>
            <a:off x="277600" y="166425"/>
            <a:ext cx="8112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ssistant"/>
              <a:buNone/>
              <a:defRPr sz="2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8">
          <p15:clr>
            <a:srgbClr val="FA7B17"/>
          </p15:clr>
        </p15:guide>
        <p15:guide id="2" pos="194">
          <p15:clr>
            <a:srgbClr val="FA7B17"/>
          </p15:clr>
        </p15:guide>
        <p15:guide id="3" pos="5566">
          <p15:clr>
            <a:srgbClr val="FA7B17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Desarrollo de proveedores">
  <p:cSld name="SECTION_HEADER_1_1_1_1_1_1_1_1_1_1_1_1_1_1_1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8" cy="10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5"/>
          <p:cNvSpPr txBox="1"/>
          <p:nvPr/>
        </p:nvSpPr>
        <p:spPr>
          <a:xfrm>
            <a:off x="0" y="1005840"/>
            <a:ext cx="9144000" cy="39600"/>
          </a:xfrm>
          <a:prstGeom prst="rect">
            <a:avLst/>
          </a:prstGeom>
          <a:solidFill>
            <a:srgbClr val="52314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243" name="Google Shape;243;p35"/>
          <p:cNvSpPr txBox="1"/>
          <p:nvPr/>
        </p:nvSpPr>
        <p:spPr>
          <a:xfrm>
            <a:off x="0" y="5112800"/>
            <a:ext cx="9144000" cy="39600"/>
          </a:xfrm>
          <a:prstGeom prst="rect">
            <a:avLst/>
          </a:prstGeom>
          <a:solidFill>
            <a:srgbClr val="52314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pic>
        <p:nvPicPr>
          <p:cNvPr id="244" name="Google Shape;24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9550" y="232649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5"/>
          <p:cNvSpPr txBox="1">
            <a:spLocks noGrp="1"/>
          </p:cNvSpPr>
          <p:nvPr>
            <p:ph type="subTitle" idx="1"/>
          </p:nvPr>
        </p:nvSpPr>
        <p:spPr>
          <a:xfrm>
            <a:off x="192200" y="543700"/>
            <a:ext cx="86445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ssistant"/>
              <a:buNone/>
              <a:defRPr sz="16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5"/>
          <p:cNvSpPr/>
          <p:nvPr/>
        </p:nvSpPr>
        <p:spPr>
          <a:xfrm>
            <a:off x="307425" y="935076"/>
            <a:ext cx="437400" cy="14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7" name="Google Shape;24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425" y="4622779"/>
            <a:ext cx="548700" cy="43404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5"/>
          <p:cNvSpPr txBox="1">
            <a:spLocks noGrp="1"/>
          </p:cNvSpPr>
          <p:nvPr>
            <p:ph type="sldNum" idx="12"/>
          </p:nvPr>
        </p:nvSpPr>
        <p:spPr>
          <a:xfrm>
            <a:off x="8490846" y="4643000"/>
            <a:ext cx="437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lvl="1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lvl="2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lvl="3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lvl="4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lvl="5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lvl="6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lvl="7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lvl="8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49" name="Google Shape;249;p35"/>
          <p:cNvSpPr txBox="1">
            <a:spLocks noGrp="1"/>
          </p:cNvSpPr>
          <p:nvPr>
            <p:ph type="title"/>
          </p:nvPr>
        </p:nvSpPr>
        <p:spPr>
          <a:xfrm>
            <a:off x="277600" y="166425"/>
            <a:ext cx="8112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ssistant"/>
              <a:buNone/>
              <a:defRPr sz="2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8">
          <p15:clr>
            <a:srgbClr val="FA7B17"/>
          </p15:clr>
        </p15:guide>
        <p15:guide id="2" pos="194">
          <p15:clr>
            <a:srgbClr val="FA7B17"/>
          </p15:clr>
        </p15:guide>
        <p15:guide id="3" pos="5566">
          <p15:clr>
            <a:srgbClr val="FA7B17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Energía">
  <p:cSld name="SECTION_HEADER_1_1_1_1_1_1_1_1_1_1_1_1_1_1_1_1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8" cy="10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6"/>
          <p:cNvSpPr txBox="1"/>
          <p:nvPr/>
        </p:nvSpPr>
        <p:spPr>
          <a:xfrm>
            <a:off x="0" y="1005840"/>
            <a:ext cx="9144000" cy="39600"/>
          </a:xfrm>
          <a:prstGeom prst="rect">
            <a:avLst/>
          </a:prstGeom>
          <a:solidFill>
            <a:srgbClr val="7D1B3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253" name="Google Shape;253;p36"/>
          <p:cNvSpPr txBox="1"/>
          <p:nvPr/>
        </p:nvSpPr>
        <p:spPr>
          <a:xfrm>
            <a:off x="0" y="5112800"/>
            <a:ext cx="9144000" cy="39600"/>
          </a:xfrm>
          <a:prstGeom prst="rect">
            <a:avLst/>
          </a:prstGeom>
          <a:solidFill>
            <a:srgbClr val="7D1B3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pic>
        <p:nvPicPr>
          <p:cNvPr id="254" name="Google Shape;25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7991" y="241150"/>
            <a:ext cx="530259" cy="5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6"/>
          <p:cNvSpPr txBox="1">
            <a:spLocks noGrp="1"/>
          </p:cNvSpPr>
          <p:nvPr>
            <p:ph type="subTitle" idx="1"/>
          </p:nvPr>
        </p:nvSpPr>
        <p:spPr>
          <a:xfrm>
            <a:off x="192200" y="543700"/>
            <a:ext cx="86445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ssistant"/>
              <a:buNone/>
              <a:defRPr sz="16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6"/>
          <p:cNvSpPr/>
          <p:nvPr/>
        </p:nvSpPr>
        <p:spPr>
          <a:xfrm>
            <a:off x="307425" y="935076"/>
            <a:ext cx="437400" cy="14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425" y="4622779"/>
            <a:ext cx="548700" cy="434046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6"/>
          <p:cNvSpPr txBox="1">
            <a:spLocks noGrp="1"/>
          </p:cNvSpPr>
          <p:nvPr>
            <p:ph type="sldNum" idx="12"/>
          </p:nvPr>
        </p:nvSpPr>
        <p:spPr>
          <a:xfrm>
            <a:off x="8490846" y="4643000"/>
            <a:ext cx="437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lvl="1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lvl="2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lvl="3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lvl="4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lvl="5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lvl="6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lvl="7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lvl="8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59" name="Google Shape;259;p36"/>
          <p:cNvSpPr txBox="1">
            <a:spLocks noGrp="1"/>
          </p:cNvSpPr>
          <p:nvPr>
            <p:ph type="title"/>
          </p:nvPr>
        </p:nvSpPr>
        <p:spPr>
          <a:xfrm>
            <a:off x="277600" y="166425"/>
            <a:ext cx="8112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ssistant"/>
              <a:buNone/>
              <a:defRPr sz="2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8">
          <p15:clr>
            <a:srgbClr val="FA7B17"/>
          </p15:clr>
        </p15:guide>
        <p15:guide id="2" pos="194">
          <p15:clr>
            <a:srgbClr val="FA7B17"/>
          </p15:clr>
        </p15:guide>
        <p15:guide id="3" pos="5566">
          <p15:clr>
            <a:srgbClr val="FA7B17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Equidad">
  <p:cSld name="SECTION_HEADER_1_1_1_1_1_1_1_1_1_1_1_1_1_1_1_1_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8" cy="10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7"/>
          <p:cNvSpPr txBox="1"/>
          <p:nvPr/>
        </p:nvSpPr>
        <p:spPr>
          <a:xfrm>
            <a:off x="0" y="1003925"/>
            <a:ext cx="9144000" cy="39600"/>
          </a:xfrm>
          <a:prstGeom prst="rect">
            <a:avLst/>
          </a:prstGeom>
          <a:solidFill>
            <a:srgbClr val="7E2C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263" name="Google Shape;263;p37"/>
          <p:cNvSpPr/>
          <p:nvPr/>
        </p:nvSpPr>
        <p:spPr>
          <a:xfrm>
            <a:off x="307425" y="935075"/>
            <a:ext cx="437400" cy="17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7"/>
          <p:cNvSpPr txBox="1"/>
          <p:nvPr/>
        </p:nvSpPr>
        <p:spPr>
          <a:xfrm>
            <a:off x="0" y="5112800"/>
            <a:ext cx="9144000" cy="39600"/>
          </a:xfrm>
          <a:prstGeom prst="rect">
            <a:avLst/>
          </a:prstGeom>
          <a:solidFill>
            <a:srgbClr val="7E2C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pic>
        <p:nvPicPr>
          <p:cNvPr id="265" name="Google Shape;26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9550" y="232650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7"/>
          <p:cNvSpPr txBox="1">
            <a:spLocks noGrp="1"/>
          </p:cNvSpPr>
          <p:nvPr>
            <p:ph type="subTitle" idx="1"/>
          </p:nvPr>
        </p:nvSpPr>
        <p:spPr>
          <a:xfrm>
            <a:off x="192200" y="543700"/>
            <a:ext cx="86445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ssistant"/>
              <a:buNone/>
              <a:defRPr sz="16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7" name="Google Shape;26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425" y="4622779"/>
            <a:ext cx="548700" cy="43404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7"/>
          <p:cNvSpPr txBox="1">
            <a:spLocks noGrp="1"/>
          </p:cNvSpPr>
          <p:nvPr>
            <p:ph type="sldNum" idx="12"/>
          </p:nvPr>
        </p:nvSpPr>
        <p:spPr>
          <a:xfrm>
            <a:off x="8490846" y="4643000"/>
            <a:ext cx="437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lvl="1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lvl="2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lvl="3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lvl="4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lvl="5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lvl="6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lvl="7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lvl="8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69" name="Google Shape;269;p37"/>
          <p:cNvSpPr txBox="1">
            <a:spLocks noGrp="1"/>
          </p:cNvSpPr>
          <p:nvPr>
            <p:ph type="title"/>
          </p:nvPr>
        </p:nvSpPr>
        <p:spPr>
          <a:xfrm>
            <a:off x="277600" y="166425"/>
            <a:ext cx="8112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ssistant"/>
              <a:buNone/>
              <a:defRPr sz="2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8">
          <p15:clr>
            <a:srgbClr val="FA7B17"/>
          </p15:clr>
        </p15:guide>
        <p15:guide id="2" pos="194">
          <p15:clr>
            <a:srgbClr val="FA7B17"/>
          </p15:clr>
        </p15:guide>
        <p15:guide id="3" pos="5566">
          <p15:clr>
            <a:srgbClr val="FA7B17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Tecnología">
  <p:cSld name="SECTION_HEADER_1_1_1_1_1_1_1_1_1_1_1_1_1_1_1_1_1_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/>
          <p:nvPr/>
        </p:nvSpPr>
        <p:spPr>
          <a:xfrm>
            <a:off x="0" y="1005840"/>
            <a:ext cx="9144000" cy="39600"/>
          </a:xfrm>
          <a:prstGeom prst="rect">
            <a:avLst/>
          </a:prstGeom>
          <a:solidFill>
            <a:srgbClr val="00498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pic>
        <p:nvPicPr>
          <p:cNvPr id="272" name="Google Shape;272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8" cy="10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8"/>
          <p:cNvSpPr txBox="1">
            <a:spLocks noGrp="1"/>
          </p:cNvSpPr>
          <p:nvPr>
            <p:ph type="subTitle" idx="1"/>
          </p:nvPr>
        </p:nvSpPr>
        <p:spPr>
          <a:xfrm>
            <a:off x="192200" y="543700"/>
            <a:ext cx="86445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ssistant"/>
              <a:buNone/>
              <a:defRPr sz="16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8"/>
          <p:cNvSpPr/>
          <p:nvPr/>
        </p:nvSpPr>
        <p:spPr>
          <a:xfrm>
            <a:off x="307425" y="935076"/>
            <a:ext cx="437400" cy="14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5" name="Google Shape;27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425" y="4622779"/>
            <a:ext cx="548700" cy="43404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8"/>
          <p:cNvSpPr txBox="1">
            <a:spLocks noGrp="1"/>
          </p:cNvSpPr>
          <p:nvPr>
            <p:ph type="sldNum" idx="12"/>
          </p:nvPr>
        </p:nvSpPr>
        <p:spPr>
          <a:xfrm>
            <a:off x="8490846" y="4643000"/>
            <a:ext cx="437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lvl="1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lvl="2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lvl="3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lvl="4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lvl="5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lvl="6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lvl="7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lvl="8" rtl="0">
              <a:buNone/>
              <a:defRPr sz="1200"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title"/>
          </p:nvPr>
        </p:nvSpPr>
        <p:spPr>
          <a:xfrm>
            <a:off x="277600" y="166425"/>
            <a:ext cx="8112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ssistant"/>
              <a:buNone/>
              <a:defRPr sz="2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38"/>
          <p:cNvSpPr txBox="1"/>
          <p:nvPr/>
        </p:nvSpPr>
        <p:spPr>
          <a:xfrm>
            <a:off x="0" y="5112800"/>
            <a:ext cx="9144000" cy="39600"/>
          </a:xfrm>
          <a:prstGeom prst="rect">
            <a:avLst/>
          </a:prstGeom>
          <a:solidFill>
            <a:srgbClr val="00498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" marR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pic>
        <p:nvPicPr>
          <p:cNvPr id="279" name="Google Shape;27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6575" y="185628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2">
          <p15:clr>
            <a:srgbClr val="FA7B17"/>
          </p15:clr>
        </p15:guide>
        <p15:guide id="2" pos="194">
          <p15:clr>
            <a:srgbClr val="FA7B17"/>
          </p15:clr>
        </p15:guide>
        <p15:guide id="3" pos="5566">
          <p15:clr>
            <a:srgbClr val="FA7B17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Desarrollo Fed y Ven">
  <p:cSld name="TITLE_1_1_1_1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 rotWithShape="1">
          <a:blip r:embed="rId2">
            <a:alphaModFix/>
          </a:blip>
          <a:srcRect t="20969" r="18273" b="2228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2540750" y="1731275"/>
            <a:ext cx="6120600" cy="15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/>
          <p:nvPr/>
        </p:nvSpPr>
        <p:spPr>
          <a:xfrm>
            <a:off x="2719250" y="1399750"/>
            <a:ext cx="437400" cy="133800"/>
          </a:xfrm>
          <a:prstGeom prst="rect">
            <a:avLst/>
          </a:prstGeom>
          <a:solidFill>
            <a:srgbClr val="135D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Asuntos Institucionales">
  <p:cSld name="TITLE_1_1_1_1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 t="20969" r="18273" b="2228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2540750" y="1731275"/>
            <a:ext cx="6120600" cy="15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/>
          <p:nvPr/>
        </p:nvSpPr>
        <p:spPr>
          <a:xfrm>
            <a:off x="2719250" y="1399750"/>
            <a:ext cx="437400" cy="133800"/>
          </a:xfrm>
          <a:prstGeom prst="rect">
            <a:avLst/>
          </a:prstGeom>
          <a:solidFill>
            <a:srgbClr val="1829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Gestión de la calidad">
  <p:cSld name="TITLE_1_1_1_1_1_1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 t="20969" r="18273" b="2228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540750" y="1731275"/>
            <a:ext cx="6120600" cy="15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/>
          <p:nvPr/>
        </p:nvSpPr>
        <p:spPr>
          <a:xfrm>
            <a:off x="2719250" y="1399750"/>
            <a:ext cx="437400" cy="133800"/>
          </a:xfrm>
          <a:prstGeom prst="rect">
            <a:avLst/>
          </a:prstGeom>
          <a:solidFill>
            <a:srgbClr val="C091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ADIMRA incuba">
  <p:cSld name="TITLE_1_1_1_1_1_1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0"/>
          <p:cNvPicPr preferRelativeResize="0"/>
          <p:nvPr/>
        </p:nvPicPr>
        <p:blipFill rotWithShape="1">
          <a:blip r:embed="rId2">
            <a:alphaModFix/>
          </a:blip>
          <a:srcRect t="20969" r="18273" b="2228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2540750" y="1731275"/>
            <a:ext cx="6120600" cy="15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/>
          <p:nvPr/>
        </p:nvSpPr>
        <p:spPr>
          <a:xfrm>
            <a:off x="2719250" y="1399750"/>
            <a:ext cx="437400" cy="133800"/>
          </a:xfrm>
          <a:prstGeom prst="rect">
            <a:avLst/>
          </a:prstGeom>
          <a:solidFill>
            <a:srgbClr val="2397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UVT">
  <p:cSld name="TITLE_1_1_1_1_1_1_1_1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 preferRelativeResize="0"/>
          <p:nvPr/>
        </p:nvPicPr>
        <p:blipFill rotWithShape="1">
          <a:blip r:embed="rId2">
            <a:alphaModFix/>
          </a:blip>
          <a:srcRect t="20969" r="18273" b="2228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2540750" y="1731275"/>
            <a:ext cx="6120600" cy="15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2719250" y="1399750"/>
            <a:ext cx="437400" cy="133800"/>
          </a:xfrm>
          <a:prstGeom prst="rect">
            <a:avLst/>
          </a:prstGeom>
          <a:solidFill>
            <a:srgbClr val="2397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IAEA">
  <p:cSld name="TITLE_1_1_1_1_1_1_1_1_1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 t="20969" r="18273" b="2228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2540750" y="1731275"/>
            <a:ext cx="6120600" cy="15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/>
          <p:nvPr/>
        </p:nvSpPr>
        <p:spPr>
          <a:xfrm>
            <a:off x="2719250" y="1399750"/>
            <a:ext cx="437400" cy="133800"/>
          </a:xfrm>
          <a:prstGeom prst="rect">
            <a:avLst/>
          </a:prstGeom>
          <a:solidFill>
            <a:srgbClr val="3663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7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6">
          <p15:clr>
            <a:srgbClr val="EA4335"/>
          </p15:clr>
        </p15:guide>
        <p15:guide id="2" pos="5285">
          <p15:clr>
            <a:srgbClr val="EA4335"/>
          </p15:clr>
        </p15:guide>
        <p15:guide id="3" pos="5624">
          <p15:clr>
            <a:srgbClr val="EA4335"/>
          </p15:clr>
        </p15:guide>
        <p15:guide id="4" orient="horz" pos="14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gentina.gob.ar/produccion/inscripcion-capacitaciones-pymes-verdes" TargetMode="External"/><Relationship Id="rId2" Type="http://schemas.openxmlformats.org/officeDocument/2006/relationships/hyperlink" Target="https://www.argentina.gob.ar/servicio/solicitar-un-credito-para-mi-proyecto-de-adecuacion-ambiental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argentina.gob.ar/produccion/programa-de-apoyo-la-competitividad-pa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gentina.gob.ar/acceder-al-programa-de-desarrollo-de-proveedores" TargetMode="Externa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hyperlink" Target="https://www.facebook.com/ADIMRA-Asociaci%C3%B3n-de-Industriales-Metal%C3%BArgicos-de-la-Rep%C3%BAblica-Argentina-105704381728882/?hc_ref=ARSxFR9PlUcTuBLNzMR-HxA7_RXc4SaSuk_pItlp-nyKoVhm2mOXfgDlcVMBjdMlJwo&amp;fref=nf&amp;__xts__%5B0%5D=68.ARBw05s15uikKkVDZUc_8Qumhc8EBX_bQuBKE25ky1FHNBPdLvSKisQiKSl2UcV6qLNDKUJgX15DC1BcEV7e0fLe7fjwwPwX7CNgYkPMv17oCYWCNnMqPhNMDlD3zuL6gXNV3DrpsMbBAGdgNlfYDvWz6s0uVBIEmj-dUCTXGNqdt5-cP0Pxjo9WDHh_5-21z7UvfRv4GMjzRTAp6ZjrRWws1pVkhqFlecqEKtQp34qDNEZvv1KMQT5fiMm8-5ERSu7LhLe9RC-tSuN2_douCnFfBeUkLHEm8PL4_NuSIa1Fsewihfo&amp;__tn__=kC-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28C0055-EB49-4830-A1A8-FE9FC65568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1</a:t>
            </a:fld>
            <a:endParaRPr lang="es-A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1438BC3-38D9-4762-AA32-6DCCF0CC0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Plan de Desarrollo Productivo Verde</a:t>
            </a:r>
          </a:p>
        </p:txBody>
      </p:sp>
      <p:sp>
        <p:nvSpPr>
          <p:cNvPr id="4" name="Google Shape;391;p45">
            <a:extLst>
              <a:ext uri="{FF2B5EF4-FFF2-40B4-BE49-F238E27FC236}">
                <a16:creationId xmlns:a16="http://schemas.microsoft.com/office/drawing/2014/main" id="{2814F7CC-2713-4771-A0B5-424739B6A4DB}"/>
              </a:ext>
            </a:extLst>
          </p:cNvPr>
          <p:cNvSpPr/>
          <p:nvPr/>
        </p:nvSpPr>
        <p:spPr>
          <a:xfrm>
            <a:off x="2615775" y="4024250"/>
            <a:ext cx="29679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1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Lic</a:t>
            </a:r>
            <a:r>
              <a:rPr lang="en" sz="1600" b="1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. Mariana C. Arrazubieta</a:t>
            </a:r>
            <a:endParaRPr sz="1600" b="1" dirty="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6" name="Google Shape;395;p45">
            <a:extLst>
              <a:ext uri="{FF2B5EF4-FFF2-40B4-BE49-F238E27FC236}">
                <a16:creationId xmlns:a16="http://schemas.microsoft.com/office/drawing/2014/main" id="{E465BE73-0ED2-4A19-8AA1-86999F4E6CED}"/>
              </a:ext>
            </a:extLst>
          </p:cNvPr>
          <p:cNvSpPr/>
          <p:nvPr/>
        </p:nvSpPr>
        <p:spPr>
          <a:xfrm>
            <a:off x="2953052" y="4462303"/>
            <a:ext cx="29679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marrazubieta@adimra.org.ar</a:t>
            </a:r>
            <a:endParaRPr dirty="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8" name="Google Shape;394;p45">
            <a:extLst>
              <a:ext uri="{FF2B5EF4-FFF2-40B4-BE49-F238E27FC236}">
                <a16:creationId xmlns:a16="http://schemas.microsoft.com/office/drawing/2014/main" id="{25FC9DCC-D21D-4536-98A2-D08AE353062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4940" y="4468953"/>
            <a:ext cx="238125" cy="238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050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28" name="Google Shape;528;p54"/>
          <p:cNvSpPr txBox="1">
            <a:spLocks noGrp="1"/>
          </p:cNvSpPr>
          <p:nvPr>
            <p:ph type="sldNum" idx="12"/>
          </p:nvPr>
        </p:nvSpPr>
        <p:spPr>
          <a:xfrm>
            <a:off x="192196" y="4643000"/>
            <a:ext cx="437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2</a:t>
            </a:fld>
            <a:endParaRPr sz="12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pic>
        <p:nvPicPr>
          <p:cNvPr id="530" name="Google Shape;53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8000" y="4638670"/>
            <a:ext cx="548700" cy="442701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54"/>
          <p:cNvSpPr/>
          <p:nvPr/>
        </p:nvSpPr>
        <p:spPr>
          <a:xfrm>
            <a:off x="307425" y="935076"/>
            <a:ext cx="437400" cy="14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6782FC-21AF-426F-956D-19E274E20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9144000" cy="48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1950EC1-A834-4BAE-8C85-6773DB790A5B}"/>
              </a:ext>
            </a:extLst>
          </p:cNvPr>
          <p:cNvSpPr txBox="1"/>
          <p:nvPr/>
        </p:nvSpPr>
        <p:spPr>
          <a:xfrm>
            <a:off x="6516059" y="4715504"/>
            <a:ext cx="2635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/>
              <a:t>Fuente: Ministerio de Desarrollo Productivo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528" name="Google Shape;528;p54"/>
          <p:cNvSpPr txBox="1">
            <a:spLocks noGrp="1"/>
          </p:cNvSpPr>
          <p:nvPr>
            <p:ph type="sldNum" idx="12"/>
          </p:nvPr>
        </p:nvSpPr>
        <p:spPr>
          <a:xfrm>
            <a:off x="192196" y="4643000"/>
            <a:ext cx="437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3</a:t>
            </a:fld>
            <a:endParaRPr sz="12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pic>
        <p:nvPicPr>
          <p:cNvPr id="530" name="Google Shape;53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8000" y="4638670"/>
            <a:ext cx="548700" cy="442701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54"/>
          <p:cNvSpPr/>
          <p:nvPr/>
        </p:nvSpPr>
        <p:spPr>
          <a:xfrm>
            <a:off x="307425" y="935076"/>
            <a:ext cx="437400" cy="14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2A010E9-4605-42B5-B97A-E36463EDD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2486"/>
            <a:ext cx="9144000" cy="460631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E98E0BD-C770-4859-BAFA-C651BA239F8A}"/>
              </a:ext>
            </a:extLst>
          </p:cNvPr>
          <p:cNvSpPr txBox="1"/>
          <p:nvPr/>
        </p:nvSpPr>
        <p:spPr>
          <a:xfrm>
            <a:off x="6516059" y="4769292"/>
            <a:ext cx="2635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/>
              <a:t>Fuente: Ministerio de Desarrollo Productivo</a:t>
            </a:r>
          </a:p>
        </p:txBody>
      </p:sp>
    </p:spTree>
    <p:extLst>
      <p:ext uri="{BB962C8B-B14F-4D97-AF65-F5344CB8AC3E}">
        <p14:creationId xmlns:p14="http://schemas.microsoft.com/office/powerpoint/2010/main" val="2897382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504BC387-7279-407E-BE3C-F906E21246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/>
              <a:t>Medidas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E95AB7F-4CB2-46CB-BD07-A47BC22DB4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4</a:t>
            </a:fld>
            <a:endParaRPr lang="es-A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89905CA-3D96-4EB2-B50A-70F26015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Plan de Desarrollo Productivo Verde</a:t>
            </a:r>
          </a:p>
        </p:txBody>
      </p:sp>
      <p:sp>
        <p:nvSpPr>
          <p:cNvPr id="5" name="Google Shape;538;p55">
            <a:extLst>
              <a:ext uri="{FF2B5EF4-FFF2-40B4-BE49-F238E27FC236}">
                <a16:creationId xmlns:a16="http://schemas.microsoft.com/office/drawing/2014/main" id="{FA37AE52-6930-425D-B3B6-CDC86A74DE02}"/>
              </a:ext>
            </a:extLst>
          </p:cNvPr>
          <p:cNvSpPr txBox="1"/>
          <p:nvPr/>
        </p:nvSpPr>
        <p:spPr>
          <a:xfrm>
            <a:off x="310499" y="1368375"/>
            <a:ext cx="8364775" cy="28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ES" sz="1800" b="1" i="0" dirty="0">
                <a:solidFill>
                  <a:srgbClr val="333333"/>
                </a:solidFill>
                <a:effectLst/>
                <a:latin typeface="Calibri"/>
              </a:rPr>
              <a:t>1. Plan </a:t>
            </a:r>
            <a:r>
              <a:rPr lang="es-ES" sz="1800" b="1" i="0" dirty="0" err="1">
                <a:solidFill>
                  <a:srgbClr val="333333"/>
                </a:solidFill>
                <a:effectLst/>
                <a:latin typeface="Calibri"/>
              </a:rPr>
              <a:t>PyMEs</a:t>
            </a:r>
            <a:r>
              <a:rPr lang="es-ES" sz="1800" b="1" i="0" dirty="0">
                <a:solidFill>
                  <a:srgbClr val="333333"/>
                </a:solidFill>
                <a:effectLst/>
                <a:latin typeface="Calibri"/>
              </a:rPr>
              <a:t> Verdes</a:t>
            </a:r>
            <a:r>
              <a:rPr lang="es-ES" sz="1800" b="0" i="1" dirty="0">
                <a:solidFill>
                  <a:srgbClr val="333333"/>
                </a:solidFill>
                <a:effectLst/>
                <a:latin typeface="Calibri"/>
              </a:rPr>
              <a:t> </a:t>
            </a:r>
            <a:r>
              <a:rPr lang="es-ES" sz="1800" i="1" dirty="0">
                <a:solidFill>
                  <a:srgbClr val="333333"/>
                </a:solidFill>
                <a:latin typeface="Calibri"/>
              </a:rPr>
              <a:t> ($3.600 M – 3.300 Empresas)</a:t>
            </a:r>
            <a:endParaRPr lang="es-AR" dirty="0">
              <a:solidFill>
                <a:schemeClr val="dk1"/>
              </a:solidFill>
              <a:highlight>
                <a:srgbClr val="FFFFFF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</a:pPr>
            <a:r>
              <a:rPr lang="es-AR" b="0" i="0" u="sng" dirty="0">
                <a:solidFill>
                  <a:srgbClr val="0072BB"/>
                </a:solidFill>
                <a:effectLst/>
                <a:latin typeface="Encode Sans"/>
                <a:hlinkClick r:id="rId2"/>
              </a:rPr>
              <a:t>Línea de financiamiento "Adecuación ambiental"</a:t>
            </a:r>
            <a:r>
              <a:rPr lang="es-AR" b="0" i="0" dirty="0">
                <a:solidFill>
                  <a:srgbClr val="333333"/>
                </a:solidFill>
                <a:effectLst/>
                <a:latin typeface="Encode Sans"/>
              </a:rPr>
              <a:t>.</a:t>
            </a:r>
          </a:p>
          <a:p>
            <a:pPr marL="457200" lvl="0" indent="-317500">
              <a:spcBef>
                <a:spcPts val="300"/>
              </a:spcBef>
              <a:buClr>
                <a:schemeClr val="dk1"/>
              </a:buClr>
              <a:buSzPts val="1400"/>
              <a:buFont typeface="Assistant"/>
              <a:buChar char="●"/>
            </a:pPr>
            <a:r>
              <a:rPr lang="es-AR" dirty="0">
                <a:solidFill>
                  <a:schemeClr val="dk1"/>
                </a:solidFill>
                <a:highlight>
                  <a:srgbClr val="FFFFFF"/>
                </a:highlight>
                <a:latin typeface="Assistant"/>
                <a:cs typeface="Assistant"/>
              </a:rPr>
              <a:t>Capacitación sobre distintas temáticas orientadas a la sostenibilidad de las </a:t>
            </a:r>
            <a:r>
              <a:rPr lang="es-AR" dirty="0" err="1">
                <a:solidFill>
                  <a:schemeClr val="dk1"/>
                </a:solidFill>
                <a:highlight>
                  <a:srgbClr val="FFFFFF"/>
                </a:highlight>
                <a:latin typeface="Assistant"/>
                <a:cs typeface="Assistant"/>
              </a:rPr>
              <a:t>PyMEs</a:t>
            </a:r>
            <a:r>
              <a:rPr lang="es-AR" dirty="0">
                <a:solidFill>
                  <a:schemeClr val="dk1"/>
                </a:solidFill>
                <a:highlight>
                  <a:srgbClr val="FFFFFF"/>
                </a:highlight>
                <a:latin typeface="Assistant"/>
                <a:cs typeface="Assistant"/>
              </a:rPr>
              <a:t> </a:t>
            </a:r>
            <a:r>
              <a:rPr lang="es-AR" b="0" i="0" u="sng" dirty="0">
                <a:solidFill>
                  <a:srgbClr val="0072BB"/>
                </a:solidFill>
                <a:effectLst/>
                <a:latin typeface="Encode Sans"/>
                <a:hlinkClick r:id="rId3"/>
              </a:rPr>
              <a:t>ciclo de webinars</a:t>
            </a:r>
            <a:r>
              <a:rPr lang="es-AR" b="0" i="0" dirty="0">
                <a:solidFill>
                  <a:srgbClr val="333333"/>
                </a:solidFill>
                <a:effectLst/>
                <a:latin typeface="Encode Sans"/>
              </a:rPr>
              <a:t> </a:t>
            </a:r>
            <a:endParaRPr lang="es-AR" dirty="0">
              <a:solidFill>
                <a:schemeClr val="dk1"/>
              </a:solidFill>
              <a:highlight>
                <a:srgbClr val="FFFFFF"/>
              </a:highlight>
              <a:latin typeface="Assistant"/>
              <a:cs typeface="Assistant"/>
            </a:endParaRPr>
          </a:p>
          <a:p>
            <a:pPr marL="457200" lvl="0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</a:pPr>
            <a:r>
              <a:rPr lang="es-AR" dirty="0">
                <a:solidFill>
                  <a:schemeClr val="dk1"/>
                </a:solidFill>
                <a:highlight>
                  <a:srgbClr val="FFFFFF"/>
                </a:highlight>
                <a:latin typeface="Assistant"/>
                <a:cs typeface="Assistant"/>
              </a:rPr>
              <a:t>Asistencia técnica como un eje dentro de la </a:t>
            </a:r>
            <a:r>
              <a:rPr lang="es-AR" b="0" i="0" u="sng" dirty="0">
                <a:solidFill>
                  <a:srgbClr val="0072BB"/>
                </a:solidFill>
                <a:effectLst/>
                <a:latin typeface="Encode Sans"/>
                <a:hlinkClick r:id="rId4"/>
              </a:rPr>
              <a:t>convocatoria PAC “Adecuación Ambiental y Ecoinnovación”</a:t>
            </a:r>
            <a:r>
              <a:rPr lang="es-AR" b="0" i="0" dirty="0">
                <a:solidFill>
                  <a:srgbClr val="333333"/>
                </a:solidFill>
                <a:effectLst/>
                <a:latin typeface="Encode Sans"/>
              </a:rPr>
              <a:t> </a:t>
            </a:r>
            <a:r>
              <a:rPr lang="es-AR" dirty="0">
                <a:solidFill>
                  <a:schemeClr val="dk1"/>
                </a:solidFill>
                <a:highlight>
                  <a:srgbClr val="FFFFFF"/>
                </a:highlight>
                <a:latin typeface="Assistant"/>
                <a:cs typeface="Assistant"/>
              </a:rPr>
              <a:t>para solicitar un ANR de hasta $1,5 millones, por el 80% de los proyectos presentados.</a:t>
            </a:r>
          </a:p>
          <a:p>
            <a:pPr marL="457200" lvl="0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</a:pPr>
            <a:endParaRPr lang="es-AR" dirty="0">
              <a:solidFill>
                <a:schemeClr val="dk1"/>
              </a:solidFill>
              <a:highlight>
                <a:srgbClr val="FFFFFF"/>
              </a:highlight>
              <a:latin typeface="Assistant"/>
              <a:cs typeface="Assistant"/>
            </a:endParaRPr>
          </a:p>
          <a:p>
            <a:pPr fontAlgn="base"/>
            <a:r>
              <a:rPr lang="es-ES" sz="1800" b="1" i="0" dirty="0">
                <a:solidFill>
                  <a:srgbClr val="333333"/>
                </a:solidFill>
                <a:effectLst/>
                <a:latin typeface="Calibri"/>
              </a:rPr>
              <a:t>2. Programa de Desarrollo de la Industria Solar Térmica</a:t>
            </a:r>
            <a:r>
              <a:rPr lang="es-ES" sz="1800" i="1" dirty="0">
                <a:solidFill>
                  <a:srgbClr val="333333"/>
                </a:solidFill>
                <a:latin typeface="Calibri"/>
              </a:rPr>
              <a:t> (calefones solares) </a:t>
            </a:r>
            <a:r>
              <a:rPr lang="es-ES" sz="1800" i="1" dirty="0">
                <a:latin typeface="Calibri"/>
              </a:rPr>
              <a:t>($115 M – 25 Empresas)</a:t>
            </a:r>
            <a:endParaRPr lang="es-ES" sz="1800" i="1" dirty="0">
              <a:solidFill>
                <a:srgbClr val="2F5496"/>
              </a:solidFill>
              <a:effectLst/>
              <a:latin typeface="Calibri"/>
            </a:endParaRPr>
          </a:p>
          <a:p>
            <a:pPr marL="457200" indent="-317500" fontAlgn="base">
              <a:buClr>
                <a:schemeClr val="dk1"/>
              </a:buClr>
              <a:buSzPts val="1400"/>
              <a:buFont typeface="Assistant"/>
              <a:buChar char="●"/>
            </a:pPr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Assistant"/>
                <a:cs typeface="Assistant"/>
              </a:rPr>
              <a:t>Fortalecimiento de la oferta local: asistencia técnica, financiamiento y certificación de productos (INTI). </a:t>
            </a:r>
          </a:p>
          <a:p>
            <a:pPr marL="457200" indent="-317500" fontAlgn="base">
              <a:buClr>
                <a:schemeClr val="dk1"/>
              </a:buClr>
              <a:buSzPts val="1400"/>
              <a:buFont typeface="Assistant"/>
              <a:buChar char="●"/>
            </a:pPr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Assistant"/>
                <a:cs typeface="Assistant"/>
              </a:rPr>
              <a:t>Impulso de la demanda: inclusión en los pliegos de desarrollos urbanísticos y viviendas sociales.</a:t>
            </a:r>
          </a:p>
          <a:p>
            <a:pPr marL="139700" fontAlgn="base">
              <a:buClr>
                <a:schemeClr val="dk1"/>
              </a:buClr>
              <a:buSzPts val="1400"/>
            </a:pPr>
            <a:endParaRPr lang="es-ES" dirty="0">
              <a:solidFill>
                <a:schemeClr val="dk1"/>
              </a:solidFill>
              <a:highlight>
                <a:srgbClr val="FFFFFF"/>
              </a:highlight>
              <a:latin typeface="Assistant"/>
              <a:cs typeface="Assistant"/>
            </a:endParaRPr>
          </a:p>
          <a:p>
            <a:pPr fontAlgn="base"/>
            <a:r>
              <a:rPr lang="es-ES" sz="1800" b="1" i="0" dirty="0">
                <a:solidFill>
                  <a:srgbClr val="333333"/>
                </a:solidFill>
                <a:effectLst/>
                <a:latin typeface="Calibri"/>
              </a:rPr>
              <a:t>3. Programa para el Desarrollo de la Economía Circular</a:t>
            </a:r>
            <a:r>
              <a:rPr lang="es-ES" sz="1800" b="0" i="1" dirty="0">
                <a:solidFill>
                  <a:srgbClr val="333333"/>
                </a:solidFill>
                <a:effectLst/>
                <a:latin typeface="Calibri"/>
              </a:rPr>
              <a:t> </a:t>
            </a:r>
            <a:r>
              <a:rPr lang="es-ES" sz="1800" i="1" dirty="0">
                <a:latin typeface="Calibri"/>
                <a:cs typeface="Calibri"/>
              </a:rPr>
              <a:t>($400 M – 40 Empresas)</a:t>
            </a:r>
            <a:endParaRPr lang="es-ES" b="0" i="1" dirty="0">
              <a:solidFill>
                <a:srgbClr val="2F5496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Assistant"/>
                <a:cs typeface="Assistant"/>
              </a:rPr>
              <a:t>Política integral centrada en aumentar la capacidad productiva de las cooperativas y pymes en la valorización de residuos.</a:t>
            </a:r>
          </a:p>
          <a:p>
            <a:pPr marL="139700" fontAlgn="base">
              <a:buClr>
                <a:schemeClr val="dk1"/>
              </a:buClr>
              <a:buSzPts val="1400"/>
            </a:pPr>
            <a:endParaRPr lang="es-ES" dirty="0">
              <a:solidFill>
                <a:schemeClr val="dk1"/>
              </a:solidFill>
              <a:highlight>
                <a:srgbClr val="FFFFFF"/>
              </a:highlight>
              <a:latin typeface="Assistant"/>
              <a:cs typeface="Assistant"/>
            </a:endParaRPr>
          </a:p>
          <a:p>
            <a:pPr marL="457200" lvl="0" indent="-317500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400"/>
              <a:buFont typeface="Assistant"/>
              <a:buChar char="●"/>
            </a:pPr>
            <a:endParaRPr lang="es-AR" dirty="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98398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504BC387-7279-407E-BE3C-F906E21246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/>
              <a:t>Medidas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E95AB7F-4CB2-46CB-BD07-A47BC22DB4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5</a:t>
            </a:fld>
            <a:endParaRPr lang="es-A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89905CA-3D96-4EB2-B50A-70F26015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Plan de Desarrollo Productivo Verde</a:t>
            </a:r>
          </a:p>
        </p:txBody>
      </p:sp>
      <p:sp>
        <p:nvSpPr>
          <p:cNvPr id="5" name="Google Shape;538;p55">
            <a:extLst>
              <a:ext uri="{FF2B5EF4-FFF2-40B4-BE49-F238E27FC236}">
                <a16:creationId xmlns:a16="http://schemas.microsoft.com/office/drawing/2014/main" id="{FA37AE52-6930-425D-B3B6-CDC86A74DE02}"/>
              </a:ext>
            </a:extLst>
          </p:cNvPr>
          <p:cNvSpPr txBox="1"/>
          <p:nvPr/>
        </p:nvSpPr>
        <p:spPr>
          <a:xfrm>
            <a:off x="310499" y="1606500"/>
            <a:ext cx="8364775" cy="28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es-ES" sz="1800" b="1" i="0" dirty="0">
                <a:solidFill>
                  <a:srgbClr val="333333"/>
                </a:solidFill>
                <a:effectLst/>
                <a:latin typeface="Calibri"/>
              </a:rPr>
              <a:t>4. Programa de Desarrollo de Proveedores</a:t>
            </a:r>
            <a:r>
              <a:rPr lang="es-ES" sz="1800" b="0" i="1" dirty="0">
                <a:solidFill>
                  <a:srgbClr val="333333"/>
                </a:solidFill>
                <a:effectLst/>
                <a:latin typeface="Calibri"/>
              </a:rPr>
              <a:t> </a:t>
            </a:r>
            <a:r>
              <a:rPr lang="es-ES" sz="1800" i="1" dirty="0">
                <a:latin typeface="Calibri"/>
              </a:rPr>
              <a:t>($450 M – 20 Empresas)</a:t>
            </a:r>
            <a:endParaRPr lang="es-ES" b="0" i="1" dirty="0">
              <a:solidFill>
                <a:srgbClr val="2F5496"/>
              </a:solidFill>
              <a:effectLst/>
              <a:latin typeface="Calibri"/>
            </a:endParaRPr>
          </a:p>
          <a:p>
            <a:pPr algn="l" rtl="0" fontAlgn="base"/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Assistant"/>
                <a:cs typeface="Assistant"/>
              </a:rPr>
              <a:t>Sectores estratégicos: fabricantes de equipamiento para la industria del reciclaje; equipamiento para el control de efluentes, emisiones y desechos; motores industriales de alta eficiencia energética. Ya se incluyen proveedores para energías renovables y movilidad. El </a:t>
            </a:r>
            <a:r>
              <a:rPr lang="es-E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PRODEPRO</a:t>
            </a:r>
            <a:r>
              <a:rPr lang="es-E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Assistant"/>
                <a:cs typeface="Assistant"/>
              </a:rPr>
              <a:t>ofrece asistencia técnica, una línea de créditos por hasta $200 millones y ANR de hasta $40 millones. </a:t>
            </a:r>
          </a:p>
          <a:p>
            <a:pPr algn="l" rtl="0" fontAlgn="base"/>
            <a:endParaRPr lang="es-ES" dirty="0">
              <a:solidFill>
                <a:schemeClr val="dk1"/>
              </a:solidFill>
              <a:highlight>
                <a:srgbClr val="FFFFFF"/>
              </a:highlight>
              <a:latin typeface="Assistant"/>
              <a:cs typeface="Assistant"/>
            </a:endParaRPr>
          </a:p>
          <a:p>
            <a:pPr algn="l" rtl="0" fontAlgn="base"/>
            <a:r>
              <a:rPr lang="es-ES" sz="18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5. Promoción del Consumo Sostenible</a:t>
            </a:r>
            <a:r>
              <a:rPr lang="es-ES" sz="1800" b="0" i="1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 </a:t>
            </a:r>
            <a:endParaRPr lang="es-ES" b="0" i="1" dirty="0">
              <a:solidFill>
                <a:srgbClr val="2F5496"/>
              </a:solidFill>
              <a:effectLst/>
              <a:latin typeface="Segoe UI" panose="020B0502040204020203" pitchFamily="34" charset="0"/>
            </a:endParaRPr>
          </a:p>
          <a:p>
            <a:pPr fontAlgn="base"/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Assistant"/>
                <a:cs typeface="Assistant"/>
              </a:rPr>
              <a:t>A través de la Escuela de Educación para el Consumo se ampliará la oferta de cursos en esta temática.</a:t>
            </a:r>
          </a:p>
          <a:p>
            <a:pPr fontAlgn="base"/>
            <a:endParaRPr lang="es-ES" dirty="0">
              <a:solidFill>
                <a:schemeClr val="dk1"/>
              </a:solidFill>
              <a:highlight>
                <a:srgbClr val="FFFFFF"/>
              </a:highlight>
              <a:latin typeface="Assistant"/>
              <a:cs typeface="Assistant"/>
            </a:endParaRPr>
          </a:p>
          <a:p>
            <a:pPr fontAlgn="base"/>
            <a:r>
              <a:rPr lang="es-ES" sz="1800" b="1" i="0" dirty="0">
                <a:solidFill>
                  <a:srgbClr val="333333"/>
                </a:solidFill>
                <a:effectLst/>
                <a:latin typeface="Calibri"/>
              </a:rPr>
              <a:t>6. Programa Soluciona Verde</a:t>
            </a:r>
            <a:r>
              <a:rPr lang="es-ES" sz="1800" b="0" i="1" dirty="0">
                <a:solidFill>
                  <a:srgbClr val="333333"/>
                </a:solidFill>
                <a:effectLst/>
                <a:latin typeface="Calibri"/>
              </a:rPr>
              <a:t> </a:t>
            </a:r>
            <a:r>
              <a:rPr lang="es-ES" sz="1800" i="1" dirty="0">
                <a:latin typeface="Calibri"/>
              </a:rPr>
              <a:t>($500 M – 25 Empresas)</a:t>
            </a:r>
            <a:endParaRPr lang="es-ES" b="0" i="1" dirty="0">
              <a:solidFill>
                <a:srgbClr val="2F5496"/>
              </a:solidFill>
              <a:effectLst/>
              <a:latin typeface="Calibri"/>
            </a:endParaRPr>
          </a:p>
          <a:p>
            <a:pPr fontAlgn="base"/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Assistant"/>
                <a:cs typeface="Assistant"/>
              </a:rPr>
              <a:t>Componente específico del Programa “Soluciona Economía del Conocimiento” para el desarrollo, implementación o adopción de soluciones, productos o servicios innovadores que aporten en la transición hacia el desarrollo sostenible. Otorgará ANR por hasta $20 millones, por el 90% del monto de los proyectos. </a:t>
            </a:r>
          </a:p>
          <a:p>
            <a:pPr fontAlgn="base"/>
            <a:endParaRPr lang="es-ES" b="0" i="0" dirty="0">
              <a:solidFill>
                <a:schemeClr val="dk1"/>
              </a:solidFill>
              <a:effectLst/>
              <a:highlight>
                <a:srgbClr val="FFFFFF"/>
              </a:highlight>
              <a:latin typeface="Assistant"/>
              <a:cs typeface="Assistant"/>
            </a:endParaRPr>
          </a:p>
          <a:p>
            <a:pPr fontAlgn="base"/>
            <a:endParaRPr lang="es-E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139700" fontAlgn="base">
              <a:buClr>
                <a:schemeClr val="dk1"/>
              </a:buClr>
              <a:buSzPts val="1400"/>
            </a:pPr>
            <a:endParaRPr lang="es-ES" dirty="0">
              <a:solidFill>
                <a:schemeClr val="dk1"/>
              </a:solidFill>
              <a:highlight>
                <a:srgbClr val="FFFFFF"/>
              </a:highlight>
              <a:latin typeface="Assistant"/>
              <a:cs typeface="Assistant"/>
            </a:endParaRPr>
          </a:p>
          <a:p>
            <a:pPr marL="457200" lvl="0" indent="-317500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400"/>
              <a:buFont typeface="Assistant"/>
              <a:buChar char="●"/>
            </a:pPr>
            <a:endParaRPr lang="es-AR" dirty="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1469319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504BC387-7279-407E-BE3C-F906E21246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/>
              <a:t>Medidas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E95AB7F-4CB2-46CB-BD07-A47BC22DB4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6</a:t>
            </a:fld>
            <a:endParaRPr lang="es-A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89905CA-3D96-4EB2-B50A-70F26015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Plan de Desarrollo Productivo Verde</a:t>
            </a:r>
          </a:p>
        </p:txBody>
      </p:sp>
      <p:sp>
        <p:nvSpPr>
          <p:cNvPr id="5" name="Google Shape;538;p55">
            <a:extLst>
              <a:ext uri="{FF2B5EF4-FFF2-40B4-BE49-F238E27FC236}">
                <a16:creationId xmlns:a16="http://schemas.microsoft.com/office/drawing/2014/main" id="{FA37AE52-6930-425D-B3B6-CDC86A74DE02}"/>
              </a:ext>
            </a:extLst>
          </p:cNvPr>
          <p:cNvSpPr txBox="1"/>
          <p:nvPr/>
        </p:nvSpPr>
        <p:spPr>
          <a:xfrm>
            <a:off x="310499" y="1606500"/>
            <a:ext cx="8364775" cy="28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es-ES" sz="1800" b="1" i="0" dirty="0">
                <a:solidFill>
                  <a:srgbClr val="333333"/>
                </a:solidFill>
                <a:effectLst/>
                <a:latin typeface="Calibri"/>
              </a:rPr>
              <a:t>7. Convenio con la industria para la fabricación local de bicicletas eléctricas</a:t>
            </a:r>
            <a:r>
              <a:rPr lang="es-ES" sz="1800" b="0" i="1" dirty="0">
                <a:solidFill>
                  <a:srgbClr val="333333"/>
                </a:solidFill>
                <a:effectLst/>
                <a:latin typeface="Calibri"/>
              </a:rPr>
              <a:t> </a:t>
            </a:r>
            <a:r>
              <a:rPr lang="es-ES" sz="1800" i="1" dirty="0">
                <a:solidFill>
                  <a:srgbClr val="333333"/>
                </a:solidFill>
                <a:latin typeface="Calibri"/>
              </a:rPr>
              <a:t> </a:t>
            </a:r>
            <a:r>
              <a:rPr lang="es-ES" sz="1800" i="1" dirty="0">
                <a:latin typeface="Calibri"/>
              </a:rPr>
              <a:t>($3.000 M – 15 Empresas)</a:t>
            </a:r>
            <a:endParaRPr lang="es-ES" b="0" i="1" dirty="0">
              <a:solidFill>
                <a:srgbClr val="2F5496"/>
              </a:solidFill>
              <a:effectLst/>
              <a:latin typeface="Calibri"/>
            </a:endParaRPr>
          </a:p>
          <a:p>
            <a:pPr algn="l" rtl="0" fontAlgn="base"/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Assistant"/>
                <a:cs typeface="Assistant"/>
              </a:rPr>
              <a:t>Acuerdo alcanzado con ADIMRA, CADIEEL, CIMBRA y COMMBI para impulsar la integración local en la producción de bicicletas eléctricas. Implementación de herramientas de apoyo a la oferta, asistencia técnica y financiamiento a través del PRODEPRO, y financiamiento a la demanda mediante una línea de crédito del Banco Nación. </a:t>
            </a:r>
          </a:p>
          <a:p>
            <a:pPr algn="l" rtl="0" fontAlgn="base"/>
            <a:endParaRPr lang="es-ES" dirty="0">
              <a:solidFill>
                <a:schemeClr val="dk1"/>
              </a:solidFill>
              <a:highlight>
                <a:srgbClr val="FFFFFF"/>
              </a:highlight>
              <a:latin typeface="Assistant"/>
              <a:cs typeface="Assistant"/>
            </a:endParaRPr>
          </a:p>
          <a:p>
            <a:pPr fontAlgn="base"/>
            <a:r>
              <a:rPr lang="es-ES" sz="1800" b="1" i="0" dirty="0">
                <a:solidFill>
                  <a:srgbClr val="333333"/>
                </a:solidFill>
                <a:effectLst/>
                <a:latin typeface="Calibri"/>
              </a:rPr>
              <a:t>8. Movilidad Sustentable</a:t>
            </a:r>
            <a:r>
              <a:rPr lang="es-ES" sz="1800" b="0" i="1" dirty="0">
                <a:solidFill>
                  <a:srgbClr val="333333"/>
                </a:solidFill>
                <a:effectLst/>
                <a:latin typeface="Calibri"/>
              </a:rPr>
              <a:t> </a:t>
            </a:r>
            <a:r>
              <a:rPr lang="es-ES" sz="1800" i="1" dirty="0">
                <a:latin typeface="Calibri"/>
                <a:cs typeface="Calibri"/>
              </a:rPr>
              <a:t>($500 M – 12 Empresas)</a:t>
            </a:r>
            <a:endParaRPr lang="es-ES" b="0" i="1" dirty="0">
              <a:solidFill>
                <a:srgbClr val="2F5496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Assistant"/>
                <a:cs typeface="Assistant"/>
              </a:rPr>
              <a:t>Régimen especial de fomento tanto de la demanda como de la oferta de tecnologías de movilidad no convencionales (transporte público de pasajeros y los vehículos de la Administración Pública Nacional) y foco especial en los vehículos con baterías de litio. </a:t>
            </a:r>
          </a:p>
          <a:p>
            <a:pPr algn="l" rtl="0" fontAlgn="base"/>
            <a:endParaRPr lang="es-ES" dirty="0">
              <a:solidFill>
                <a:schemeClr val="dk1"/>
              </a:solidFill>
              <a:highlight>
                <a:srgbClr val="FFFFFF"/>
              </a:highlight>
              <a:latin typeface="Assistant"/>
              <a:cs typeface="Assistant"/>
            </a:endParaRPr>
          </a:p>
          <a:p>
            <a:pPr algn="l" rtl="0" fontAlgn="base"/>
            <a:r>
              <a:rPr lang="es-ES" sz="18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9. Producción de Hidrógeno Verde</a:t>
            </a:r>
            <a:r>
              <a:rPr lang="es-ES" sz="1800" b="0" i="1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 </a:t>
            </a:r>
            <a:endParaRPr lang="es-ES" b="0" i="1" dirty="0">
              <a:solidFill>
                <a:srgbClr val="2F5496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Assistant"/>
                <a:cs typeface="Assistant"/>
              </a:rPr>
              <a:t>Estrategia de desarrollo de la cadena de valor del H2 mediante una nueva ley de fomento y la inclusión del sector en otras herramientas de incentivo y/o programas de fomento. </a:t>
            </a:r>
          </a:p>
          <a:p>
            <a:pPr algn="l" rtl="0" fontAlgn="base"/>
            <a:endParaRPr lang="es-ES" dirty="0">
              <a:solidFill>
                <a:schemeClr val="dk1"/>
              </a:solidFill>
              <a:highlight>
                <a:srgbClr val="FFFFFF"/>
              </a:highlight>
              <a:latin typeface="Assistant"/>
              <a:cs typeface="Assistant"/>
            </a:endParaRPr>
          </a:p>
          <a:p>
            <a:pPr algn="l" rtl="0" fontAlgn="base"/>
            <a:endParaRPr lang="es-ES" dirty="0">
              <a:solidFill>
                <a:schemeClr val="dk1"/>
              </a:solidFill>
              <a:highlight>
                <a:srgbClr val="FFFFFF"/>
              </a:highlight>
              <a:latin typeface="Assistant"/>
              <a:cs typeface="Assistant"/>
            </a:endParaRPr>
          </a:p>
          <a:p>
            <a:pPr algn="l" rtl="0" fontAlgn="base"/>
            <a:endParaRPr lang="es-E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139700" fontAlgn="base">
              <a:buClr>
                <a:schemeClr val="dk1"/>
              </a:buClr>
              <a:buSzPts val="1400"/>
            </a:pPr>
            <a:endParaRPr lang="es-ES" dirty="0">
              <a:solidFill>
                <a:schemeClr val="dk1"/>
              </a:solidFill>
              <a:highlight>
                <a:srgbClr val="FFFFFF"/>
              </a:highlight>
              <a:latin typeface="Assistant"/>
              <a:cs typeface="Assistant"/>
            </a:endParaRPr>
          </a:p>
          <a:p>
            <a:pPr marL="457200" lvl="0" indent="-317500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400"/>
              <a:buFont typeface="Assistant"/>
              <a:buChar char="●"/>
            </a:pPr>
            <a:endParaRPr lang="es-AR" dirty="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379531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504BC387-7279-407E-BE3C-F906E21246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/>
              <a:t>Medidas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E95AB7F-4CB2-46CB-BD07-A47BC22DB4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7</a:t>
            </a:fld>
            <a:endParaRPr lang="es-A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89905CA-3D96-4EB2-B50A-70F26015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Plan de Desarrollo Productivo Verde</a:t>
            </a:r>
          </a:p>
        </p:txBody>
      </p:sp>
      <p:sp>
        <p:nvSpPr>
          <p:cNvPr id="5" name="Google Shape;538;p55">
            <a:extLst>
              <a:ext uri="{FF2B5EF4-FFF2-40B4-BE49-F238E27FC236}">
                <a16:creationId xmlns:a16="http://schemas.microsoft.com/office/drawing/2014/main" id="{FA37AE52-6930-425D-B3B6-CDC86A74DE02}"/>
              </a:ext>
            </a:extLst>
          </p:cNvPr>
          <p:cNvSpPr txBox="1"/>
          <p:nvPr/>
        </p:nvSpPr>
        <p:spPr>
          <a:xfrm>
            <a:off x="310499" y="1606500"/>
            <a:ext cx="8364775" cy="28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es-ES" sz="1800" b="1" i="0" dirty="0">
                <a:solidFill>
                  <a:srgbClr val="333333"/>
                </a:solidFill>
                <a:effectLst/>
                <a:latin typeface="Calibri"/>
              </a:rPr>
              <a:t>10. Clúster Renovable Nacional</a:t>
            </a:r>
            <a:r>
              <a:rPr lang="es-ES" sz="1800" b="0" i="1" dirty="0">
                <a:solidFill>
                  <a:srgbClr val="333333"/>
                </a:solidFill>
                <a:effectLst/>
                <a:latin typeface="Calibri"/>
              </a:rPr>
              <a:t> </a:t>
            </a:r>
            <a:r>
              <a:rPr lang="es-ES" sz="1800" i="1" dirty="0">
                <a:latin typeface="Calibri"/>
                <a:cs typeface="Calibri"/>
              </a:rPr>
              <a:t>($1250 M – 100 Empresas)</a:t>
            </a:r>
            <a:endParaRPr lang="es-ES" b="0" i="1" dirty="0">
              <a:solidFill>
                <a:srgbClr val="2F5496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Assistant"/>
                <a:cs typeface="Assistant"/>
              </a:rPr>
              <a:t>Creación de un conglomerado productivo de equipamiento, servicios y tecnología en generación renovable. Se inicia junto a las provincias, con base en la generación eólica, solar y pequeña hidroeléctrica. </a:t>
            </a:r>
          </a:p>
          <a:p>
            <a:pPr algn="l" rtl="0" fontAlgn="base"/>
            <a:endParaRPr lang="es-ES" dirty="0">
              <a:solidFill>
                <a:schemeClr val="dk1"/>
              </a:solidFill>
              <a:highlight>
                <a:srgbClr val="FFFFFF"/>
              </a:highlight>
              <a:latin typeface="Assistant"/>
              <a:cs typeface="Assistant"/>
            </a:endParaRPr>
          </a:p>
          <a:p>
            <a:pPr fontAlgn="base"/>
            <a:r>
              <a:rPr lang="es-ES" sz="1800" b="1" i="0" dirty="0">
                <a:solidFill>
                  <a:srgbClr val="333333"/>
                </a:solidFill>
                <a:effectLst/>
                <a:latin typeface="Calibri"/>
              </a:rPr>
              <a:t>11. Pilotos de Reciclado y de Disminución de Residuos Plásticos</a:t>
            </a:r>
            <a:r>
              <a:rPr lang="es-ES" sz="1800" b="0" i="1" dirty="0">
                <a:solidFill>
                  <a:srgbClr val="333333"/>
                </a:solidFill>
                <a:effectLst/>
                <a:latin typeface="Calibri"/>
              </a:rPr>
              <a:t> </a:t>
            </a:r>
            <a:r>
              <a:rPr lang="es-ES" sz="1800" i="1" dirty="0">
                <a:latin typeface="Calibri"/>
                <a:cs typeface="Calibri"/>
              </a:rPr>
              <a:t>($250 M – 10 Empresas)</a:t>
            </a:r>
            <a:endParaRPr lang="es-ES" b="0" i="1" dirty="0">
              <a:solidFill>
                <a:srgbClr val="2F5496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Assistant"/>
                <a:cs typeface="Assistant"/>
              </a:rPr>
              <a:t>Creación de una plataforma modular escalable para que Argentina gane capacidades tecnológicas y productivas en aprovechamiento integral de residuos plásticos.</a:t>
            </a:r>
          </a:p>
          <a:p>
            <a:pPr algn="l" rtl="0" fontAlgn="base"/>
            <a:endParaRPr lang="es-ES" dirty="0">
              <a:solidFill>
                <a:schemeClr val="dk1"/>
              </a:solidFill>
              <a:highlight>
                <a:srgbClr val="FFFFFF"/>
              </a:highlight>
              <a:latin typeface="Assistant"/>
              <a:cs typeface="Assistant"/>
            </a:endParaRPr>
          </a:p>
          <a:p>
            <a:pPr algn="l" rtl="0" fontAlgn="base"/>
            <a:r>
              <a:rPr lang="es-ES" sz="18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12. Creación del Gabinete de coordinación del Desarrollo Productivo Verde</a:t>
            </a:r>
            <a:r>
              <a:rPr lang="es-ES" sz="1800" b="0" i="1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 </a:t>
            </a:r>
            <a:endParaRPr lang="es-ES" b="0" i="1" dirty="0">
              <a:solidFill>
                <a:srgbClr val="2F5496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Assistant"/>
                <a:cs typeface="Assistant"/>
              </a:rPr>
              <a:t>Espacio interno de articulación de los programas del Ministerio, y su vinculación con ministerios, organismos internacionales y actores de la sociedad civil.</a:t>
            </a:r>
          </a:p>
          <a:p>
            <a:pPr algn="l" rtl="0" fontAlgn="base"/>
            <a:endParaRPr lang="es-ES" dirty="0">
              <a:solidFill>
                <a:schemeClr val="dk1"/>
              </a:solidFill>
              <a:highlight>
                <a:srgbClr val="FFFFFF"/>
              </a:highlight>
              <a:latin typeface="Assistant"/>
              <a:cs typeface="Assistant"/>
            </a:endParaRPr>
          </a:p>
          <a:p>
            <a:pPr algn="l" rtl="0" fontAlgn="base"/>
            <a:endParaRPr lang="es-E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139700" fontAlgn="base">
              <a:buClr>
                <a:schemeClr val="dk1"/>
              </a:buClr>
              <a:buSzPts val="1400"/>
            </a:pPr>
            <a:endParaRPr lang="es-ES" dirty="0">
              <a:solidFill>
                <a:schemeClr val="dk1"/>
              </a:solidFill>
              <a:highlight>
                <a:srgbClr val="FFFFFF"/>
              </a:highlight>
              <a:latin typeface="Assistant"/>
              <a:cs typeface="Assistant"/>
            </a:endParaRPr>
          </a:p>
          <a:p>
            <a:pPr marL="457200" lvl="0" indent="-317500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400"/>
              <a:buFont typeface="Assistant"/>
              <a:buChar char="●"/>
            </a:pPr>
            <a:endParaRPr lang="es-AR" dirty="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547305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65197B-9D14-4561-8301-E08B9C6C34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8</a:t>
            </a:fld>
            <a:endParaRPr lang="es-AR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084A466-3F9D-4FA7-9033-44841DB33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10" y="241609"/>
            <a:ext cx="8191180" cy="464491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7DA4ACB-1765-4B3F-92FF-C30BC0BBAD73}"/>
              </a:ext>
            </a:extLst>
          </p:cNvPr>
          <p:cNvSpPr txBox="1"/>
          <p:nvPr/>
        </p:nvSpPr>
        <p:spPr>
          <a:xfrm>
            <a:off x="6516059" y="4815396"/>
            <a:ext cx="2635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/>
              <a:t>Fuente: Ministerio de Desarrollo Productivo</a:t>
            </a:r>
          </a:p>
        </p:txBody>
      </p:sp>
    </p:spTree>
    <p:extLst>
      <p:ext uri="{BB962C8B-B14F-4D97-AF65-F5344CB8AC3E}">
        <p14:creationId xmlns:p14="http://schemas.microsoft.com/office/powerpoint/2010/main" val="3417769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59"/>
          <p:cNvSpPr txBox="1"/>
          <p:nvPr/>
        </p:nvSpPr>
        <p:spPr>
          <a:xfrm>
            <a:off x="1895450" y="1752200"/>
            <a:ext cx="52380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¡</a:t>
            </a:r>
            <a:r>
              <a:rPr lang="en" sz="6500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Gracias</a:t>
            </a:r>
            <a:r>
              <a:rPr lang="en" sz="65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!</a:t>
            </a:r>
            <a:endParaRPr sz="6500" b="1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629" name="Google Shape;629;p59"/>
          <p:cNvSpPr/>
          <p:nvPr/>
        </p:nvSpPr>
        <p:spPr>
          <a:xfrm>
            <a:off x="125" y="3219075"/>
            <a:ext cx="9144000" cy="133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0" name="Google Shape;630;p59"/>
          <p:cNvPicPr preferRelativeResize="0"/>
          <p:nvPr/>
        </p:nvPicPr>
        <p:blipFill rotWithShape="1">
          <a:blip r:embed="rId3">
            <a:alphaModFix/>
          </a:blip>
          <a:srcRect t="15235" b="21887"/>
          <a:stretch/>
        </p:blipFill>
        <p:spPr>
          <a:xfrm>
            <a:off x="3730975" y="3395775"/>
            <a:ext cx="1566949" cy="985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1" name="Google Shape;631;p59"/>
          <p:cNvGrpSpPr/>
          <p:nvPr/>
        </p:nvGrpSpPr>
        <p:grpSpPr>
          <a:xfrm>
            <a:off x="2204013" y="4724950"/>
            <a:ext cx="1132738" cy="251400"/>
            <a:chOff x="1333825" y="3134675"/>
            <a:chExt cx="1132738" cy="251400"/>
          </a:xfrm>
        </p:grpSpPr>
        <p:pic>
          <p:nvPicPr>
            <p:cNvPr id="632" name="Google Shape;632;p5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33825" y="3141300"/>
              <a:ext cx="238125" cy="238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3" name="Google Shape;633;p59"/>
            <p:cNvSpPr/>
            <p:nvPr/>
          </p:nvSpPr>
          <p:spPr>
            <a:xfrm>
              <a:off x="1571963" y="3134675"/>
              <a:ext cx="894600" cy="2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@RedADIMRA</a:t>
              </a:r>
              <a:endParaRPr sz="9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634" name="Google Shape;634;p59"/>
          <p:cNvGrpSpPr/>
          <p:nvPr/>
        </p:nvGrpSpPr>
        <p:grpSpPr>
          <a:xfrm>
            <a:off x="3649940" y="4724950"/>
            <a:ext cx="853414" cy="251400"/>
            <a:chOff x="3233450" y="3134675"/>
            <a:chExt cx="853414" cy="251400"/>
          </a:xfrm>
        </p:grpSpPr>
        <p:pic>
          <p:nvPicPr>
            <p:cNvPr id="635" name="Google Shape;635;p5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33450" y="3141300"/>
              <a:ext cx="238125" cy="238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6" name="Google Shape;636;p59"/>
            <p:cNvSpPr/>
            <p:nvPr/>
          </p:nvSpPr>
          <p:spPr>
            <a:xfrm>
              <a:off x="3471564" y="3134675"/>
              <a:ext cx="615300" cy="2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ADIMRA</a:t>
              </a:r>
              <a:endParaRPr sz="9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637" name="Google Shape;637;p59"/>
          <p:cNvGrpSpPr/>
          <p:nvPr/>
        </p:nvGrpSpPr>
        <p:grpSpPr>
          <a:xfrm>
            <a:off x="4816543" y="4724950"/>
            <a:ext cx="1286629" cy="251400"/>
            <a:chOff x="5355600" y="3134675"/>
            <a:chExt cx="1286629" cy="251400"/>
          </a:xfrm>
        </p:grpSpPr>
        <p:pic>
          <p:nvPicPr>
            <p:cNvPr id="638" name="Google Shape;638;p5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355600" y="3141300"/>
              <a:ext cx="238125" cy="238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9" name="Google Shape;639;p59"/>
            <p:cNvSpPr/>
            <p:nvPr/>
          </p:nvSpPr>
          <p:spPr>
            <a:xfrm>
              <a:off x="5593729" y="3134675"/>
              <a:ext cx="1048500" cy="2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ADIMRA #oficial</a:t>
              </a:r>
              <a:endParaRPr sz="9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640" name="Google Shape;640;p59"/>
          <p:cNvGrpSpPr/>
          <p:nvPr/>
        </p:nvGrpSpPr>
        <p:grpSpPr>
          <a:xfrm>
            <a:off x="6416362" y="4724950"/>
            <a:ext cx="964339" cy="251405"/>
            <a:chOff x="162375" y="4724950"/>
            <a:chExt cx="964339" cy="251405"/>
          </a:xfrm>
        </p:grpSpPr>
        <p:sp>
          <p:nvSpPr>
            <p:cNvPr id="641" name="Google Shape;641;p59"/>
            <p:cNvSpPr/>
            <p:nvPr/>
          </p:nvSpPr>
          <p:spPr>
            <a:xfrm>
              <a:off x="371014" y="4724950"/>
              <a:ext cx="755700" cy="2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@</a:t>
              </a:r>
              <a:r>
                <a:rPr lang="en" sz="900" b="1">
                  <a:solidFill>
                    <a:schemeClr val="lt1"/>
                  </a:solidFill>
                  <a:uFill>
                    <a:noFill/>
                  </a:uFill>
                  <a:latin typeface="Source Sans Pro"/>
                  <a:ea typeface="Source Sans Pro"/>
                  <a:cs typeface="Source Sans Pro"/>
                  <a:sym typeface="Source Sans Pro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ADIMRA</a:t>
              </a:r>
              <a:endParaRPr sz="9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642" name="Google Shape;642;p5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62375" y="4724955"/>
              <a:ext cx="251400" cy="251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9A7E260D84AC34AA66A14455E052044" ma:contentTypeVersion="10" ma:contentTypeDescription="Crear nuevo documento." ma:contentTypeScope="" ma:versionID="9998ded1a9855c284003f54431dc332e">
  <xsd:schema xmlns:xsd="http://www.w3.org/2001/XMLSchema" xmlns:xs="http://www.w3.org/2001/XMLSchema" xmlns:p="http://schemas.microsoft.com/office/2006/metadata/properties" xmlns:ns2="367c8323-f542-4734-beea-a8d83b8b0fbb" xmlns:ns3="3c1203d5-69b4-464d-9007-d9434ee284bd" targetNamespace="http://schemas.microsoft.com/office/2006/metadata/properties" ma:root="true" ma:fieldsID="6cfbc8bfb0423b207b5e03eb24d15769" ns2:_="" ns3:_="">
    <xsd:import namespace="367c8323-f542-4734-beea-a8d83b8b0fbb"/>
    <xsd:import namespace="3c1203d5-69b4-464d-9007-d9434ee284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c8323-f542-4734-beea-a8d83b8b0f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1203d5-69b4-464d-9007-d9434ee284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0FE6F4-29C0-420C-B8FC-580767E37D3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E1BE51E-169C-4E58-88E4-DDE06C9850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E21385-24E7-4123-B2C0-7DA943B324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7c8323-f542-4734-beea-a8d83b8b0fbb"/>
    <ds:schemaRef ds:uri="3c1203d5-69b4-464d-9007-d9434ee284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694</Words>
  <Application>Microsoft Office PowerPoint</Application>
  <PresentationFormat>Presentación en pantalla (16:9)</PresentationFormat>
  <Paragraphs>71</Paragraphs>
  <Slides>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Source Sans Pro</vt:lpstr>
      <vt:lpstr>Assistant ExtraLight</vt:lpstr>
      <vt:lpstr>Segoe UI</vt:lpstr>
      <vt:lpstr>Encode Sans</vt:lpstr>
      <vt:lpstr>Assistant</vt:lpstr>
      <vt:lpstr>Calibri</vt:lpstr>
      <vt:lpstr>Simple Light</vt:lpstr>
      <vt:lpstr>Plan de Desarrollo Productivo Verde</vt:lpstr>
      <vt:lpstr>Presentación de PowerPoint</vt:lpstr>
      <vt:lpstr>Presentación de PowerPoint</vt:lpstr>
      <vt:lpstr>Plan de Desarrollo Productivo Verde</vt:lpstr>
      <vt:lpstr>Plan de Desarrollo Productivo Verde</vt:lpstr>
      <vt:lpstr>Plan de Desarrollo Productivo Verde</vt:lpstr>
      <vt:lpstr>Plan de Desarrollo Productivo Verde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SEstevez</dc:creator>
  <cp:lastModifiedBy>Mariana Arrazubieta</cp:lastModifiedBy>
  <cp:revision>59</cp:revision>
  <dcterms:modified xsi:type="dcterms:W3CDTF">2021-07-23T17:27:53Z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0x01010059A7E260D84AC34AA66A14455E052044</vt:lpwstr>
  </property>
</Properties>
</file>